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6858000" cy="9144000"/>
  <p:embeddedFontLst>
    <p:embeddedFont>
      <p:font typeface="Maven Pro" panose="020B0604020202020204" charset="0"/>
      <p:regular r:id="rId28"/>
      <p:bold r:id="rId29"/>
    </p:embeddedFont>
    <p:embeddedFont>
      <p:font typeface="Nunito" panose="020B0604020202020204" charset="0"/>
      <p:regular r:id="rId30"/>
      <p:bold r:id="rId31"/>
      <p:italic r:id="rId32"/>
      <p:boldItalic r:id="rId33"/>
    </p:embeddedFont>
    <p:embeddedFont>
      <p:font typeface="Verdana" panose="020B0604030504040204" pitchFamily="3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6" d="100"/>
          <a:sy n="136" d="100"/>
        </p:scale>
        <p:origin x="894"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Loss_function"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ac375f8e0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ac375f8e0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Training Process can be divided into several stages:</a:t>
            </a:r>
            <a:endParaRPr/>
          </a:p>
          <a:p>
            <a:pPr marL="0" lvl="0" indent="0" algn="l" rtl="0">
              <a:spcBef>
                <a:spcPts val="0"/>
              </a:spcBef>
              <a:spcAft>
                <a:spcPts val="0"/>
              </a:spcAft>
              <a:buNone/>
            </a:pPr>
            <a:r>
              <a:rPr lang="en"/>
              <a:t>In preprocessing step, we tried to generate masked face dataset . </a:t>
            </a:r>
            <a:endParaRPr/>
          </a:p>
          <a:p>
            <a:pPr marL="457200" lvl="0" indent="-298450" algn="l" rtl="0">
              <a:spcBef>
                <a:spcPts val="0"/>
              </a:spcBef>
              <a:spcAft>
                <a:spcPts val="0"/>
              </a:spcAft>
              <a:buSzPts val="1100"/>
              <a:buAutoNum type="arabicParenR"/>
            </a:pPr>
            <a:r>
              <a:rPr lang="en"/>
              <a:t>we synthetically put on  masks on  </a:t>
            </a:r>
            <a:r>
              <a:rPr lang="en">
                <a:solidFill>
                  <a:schemeClr val="dk1"/>
                </a:solidFill>
              </a:rPr>
              <a:t>Labeled Faces in wild dataset </a:t>
            </a:r>
            <a:r>
              <a:rPr lang="en"/>
              <a:t>with maskTheFace tool, as mentioned before</a:t>
            </a:r>
            <a:endParaRPr/>
          </a:p>
          <a:p>
            <a:pPr marL="457200" lvl="0" indent="-298450" algn="l" rtl="0">
              <a:spcBef>
                <a:spcPts val="0"/>
              </a:spcBef>
              <a:spcAft>
                <a:spcPts val="0"/>
              </a:spcAft>
              <a:buSzPts val="1100"/>
              <a:buAutoNum type="arabicParenR"/>
            </a:pPr>
            <a:r>
              <a:rPr lang="en"/>
              <a:t>We use MTCNN(</a:t>
            </a:r>
            <a:r>
              <a:rPr lang="en" sz="1200">
                <a:solidFill>
                  <a:srgbClr val="202124"/>
                </a:solidFill>
                <a:highlight>
                  <a:srgbClr val="FFFFFF"/>
                </a:highlight>
              </a:rPr>
              <a:t>Multi-task Cascaded Convolutional Neural Networks</a:t>
            </a:r>
            <a:r>
              <a:rPr lang="en"/>
              <a:t>) to crop both LFW dataset and RMFRD(Real world masked faces recognition dataset) to get same size face images. </a:t>
            </a:r>
            <a:endParaRPr/>
          </a:p>
          <a:p>
            <a:pPr marL="457200" lvl="0" indent="-298450" algn="l" rtl="0">
              <a:spcBef>
                <a:spcPts val="0"/>
              </a:spcBef>
              <a:spcAft>
                <a:spcPts val="0"/>
              </a:spcAft>
              <a:buSzPts val="1100"/>
              <a:buAutoNum type="arabicParenR"/>
            </a:pPr>
            <a:r>
              <a:rPr lang="en"/>
              <a:t>We generate specific triplet loss dataset, which will be used in our further training step.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ac375f8e02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ac375f8e0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b="1">
                <a:solidFill>
                  <a:srgbClr val="202122"/>
                </a:solidFill>
              </a:rPr>
              <a:t>Triplet loss</a:t>
            </a:r>
            <a:r>
              <a:rPr lang="en" sz="1050">
                <a:solidFill>
                  <a:srgbClr val="202122"/>
                </a:solidFill>
                <a:highlight>
                  <a:srgbClr val="FFFFFF"/>
                </a:highlight>
              </a:rPr>
              <a:t> is a </a:t>
            </a:r>
            <a:r>
              <a:rPr lang="en" sz="1050">
                <a:solidFill>
                  <a:srgbClr val="0B0080"/>
                </a:solidFill>
                <a:uFill>
                  <a:noFill/>
                </a:uFill>
                <a:hlinkClick r:id="rId3">
                  <a:extLst>
                    <a:ext uri="{A12FA001-AC4F-418D-AE19-62706E023703}">
                      <ahyp:hlinkClr xmlns:ahyp="http://schemas.microsoft.com/office/drawing/2018/hyperlinkcolor" val="tx"/>
                    </a:ext>
                  </a:extLst>
                </a:hlinkClick>
              </a:rPr>
              <a:t>loss function</a:t>
            </a:r>
            <a:r>
              <a:rPr lang="en" sz="1050">
                <a:solidFill>
                  <a:srgbClr val="202122"/>
                </a:solidFill>
                <a:highlight>
                  <a:srgbClr val="FFFFFF"/>
                </a:highlight>
              </a:rPr>
              <a:t> where an (anchor) input is compared to a positive input and a negative input. Triple loss function is used to minimize the distance between anchor and positive input while maximize the distance between anchor and the negative input. </a:t>
            </a:r>
            <a:endParaRPr/>
          </a:p>
          <a:p>
            <a:pPr marL="0" lvl="0" indent="0" algn="l" rtl="0">
              <a:spcBef>
                <a:spcPts val="0"/>
              </a:spcBef>
              <a:spcAft>
                <a:spcPts val="0"/>
              </a:spcAft>
              <a:buNone/>
            </a:pPr>
            <a:r>
              <a:rPr lang="en"/>
              <a:t>Which is a good loss function for training facial verification tasks</a:t>
            </a:r>
            <a:endParaRPr/>
          </a:p>
          <a:p>
            <a:pPr marL="0" lvl="0" indent="0" algn="l" rtl="0">
              <a:spcBef>
                <a:spcPts val="0"/>
              </a:spcBef>
              <a:spcAft>
                <a:spcPts val="0"/>
              </a:spcAft>
              <a:buNone/>
            </a:pPr>
            <a:r>
              <a:rPr lang="en"/>
              <a:t>In facial verification problem,  a face image can be considered as an anchor input, we have to find a positive example, aka another face from the same person, and a negative example, aka a face from another person</a:t>
            </a:r>
            <a:endParaRPr/>
          </a:p>
          <a:p>
            <a:pPr marL="0" lvl="0" indent="0" algn="l" rtl="0">
              <a:spcBef>
                <a:spcPts val="0"/>
              </a:spcBef>
              <a:spcAft>
                <a:spcPts val="0"/>
              </a:spcAft>
              <a:buNone/>
            </a:pPr>
            <a:r>
              <a:rPr lang="en"/>
              <a:t>After we have a well-defined loss function</a:t>
            </a:r>
            <a:endParaRPr/>
          </a:p>
          <a:p>
            <a:pPr marL="0" lvl="0" indent="0" algn="l" rtl="0">
              <a:spcBef>
                <a:spcPts val="0"/>
              </a:spcBef>
              <a:spcAft>
                <a:spcPts val="0"/>
              </a:spcAft>
              <a:buNone/>
            </a:pPr>
            <a:r>
              <a:rPr lang="en"/>
              <a:t>Perform neural network on those 3 images, and calculate loss based on the embeddings, and the generate the triplets datasets</a:t>
            </a:r>
            <a:endParaRPr/>
          </a:p>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ac375f8e02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ac375f8e0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Transfer learning technique is used in our model</a:t>
            </a:r>
            <a:endParaRPr/>
          </a:p>
          <a:p>
            <a:pPr marL="0" lvl="0" indent="0" algn="l" rtl="0">
              <a:spcBef>
                <a:spcPts val="0"/>
              </a:spcBef>
              <a:spcAft>
                <a:spcPts val="0"/>
              </a:spcAft>
              <a:buNone/>
            </a:pPr>
            <a:r>
              <a:rPr lang="en"/>
              <a:t>We want to use transfer learning since we do not have enough gpu resources to train from scratch</a:t>
            </a:r>
            <a:endParaRPr/>
          </a:p>
          <a:p>
            <a:pPr marL="0" lvl="0" indent="0" algn="l" rtl="0">
              <a:spcBef>
                <a:spcPts val="0"/>
              </a:spcBef>
              <a:spcAft>
                <a:spcPts val="0"/>
              </a:spcAft>
              <a:buNone/>
            </a:pPr>
            <a:r>
              <a:rPr lang="en"/>
              <a:t>We still want our model to be general enough to recognize unmasked pairs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ac08238744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ac0823874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 model is trained on Label Faces in Wild datasets</a:t>
            </a:r>
            <a:endParaRPr/>
          </a:p>
          <a:p>
            <a:pPr marL="0" lvl="0" indent="0" algn="l" rtl="0">
              <a:spcBef>
                <a:spcPts val="0"/>
              </a:spcBef>
              <a:spcAft>
                <a:spcPts val="0"/>
              </a:spcAft>
              <a:buNone/>
            </a:pPr>
            <a:r>
              <a:rPr lang="en"/>
              <a:t>We took 25k triplets as input.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ac375f8e02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ac375f8e0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2000" b="1">
                <a:solidFill>
                  <a:srgbClr val="FFD966"/>
                </a:solidFill>
                <a:latin typeface="Maven Pro"/>
                <a:ea typeface="Maven Pro"/>
                <a:cs typeface="Maven Pro"/>
                <a:sym typeface="Maven Pro"/>
              </a:rPr>
              <a:t>Real World Masked Face Recognition Dataset</a:t>
            </a:r>
            <a:endParaRPr sz="2000" b="1">
              <a:solidFill>
                <a:srgbClr val="FFD966"/>
              </a:solidFill>
              <a:latin typeface="Maven Pro"/>
              <a:ea typeface="Maven Pro"/>
              <a:cs typeface="Maven Pro"/>
              <a:sym typeface="Maven Pro"/>
            </a:endParaRPr>
          </a:p>
          <a:p>
            <a:pPr marL="0" lvl="0" indent="0" algn="l" rtl="0">
              <a:spcBef>
                <a:spcPts val="0"/>
              </a:spcBef>
              <a:spcAft>
                <a:spcPts val="0"/>
              </a:spcAft>
              <a:buNone/>
            </a:pPr>
            <a:r>
              <a:rPr lang="en"/>
              <a:t>It takes 2000 triplets as input </a:t>
            </a:r>
            <a:endParaRPr/>
          </a:p>
          <a:p>
            <a:pPr marL="0" lvl="0" indent="0" algn="l" rtl="0">
              <a:spcBef>
                <a:spcPts val="0"/>
              </a:spcBef>
              <a:spcAft>
                <a:spcPts val="0"/>
              </a:spcAft>
              <a:buNone/>
            </a:pPr>
            <a:endParaRPr/>
          </a:p>
          <a:p>
            <a:pPr marL="0" lvl="0" indent="0" algn="l" rtl="0">
              <a:spcBef>
                <a:spcPts val="0"/>
              </a:spcBef>
              <a:spcAft>
                <a:spcPts val="0"/>
              </a:spcAft>
              <a:buNone/>
            </a:pPr>
            <a:r>
              <a:rPr lang="en"/>
              <a:t>We first tried 20 epochs, which is no good, and then we tried 100 epochs </a:t>
            </a:r>
            <a:endParaRPr/>
          </a:p>
          <a:p>
            <a:pPr marL="0" lvl="0" indent="0" algn="l" rtl="0">
              <a:spcBef>
                <a:spcPts val="0"/>
              </a:spcBef>
              <a:spcAft>
                <a:spcPts val="0"/>
              </a:spcAft>
              <a:buNone/>
            </a:pPr>
            <a:endParaRPr/>
          </a:p>
          <a:p>
            <a:pPr marL="0" lvl="0" indent="0" algn="l" rtl="0">
              <a:spcBef>
                <a:spcPts val="0"/>
              </a:spcBef>
              <a:spcAft>
                <a:spcPts val="0"/>
              </a:spcAft>
              <a:buNone/>
            </a:pPr>
            <a:r>
              <a:rPr lang="en"/>
              <a:t>But it still did not converge, more epochs will be needed</a:t>
            </a: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ac375f8e02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ac375f8e0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 sure what are these 4 categories represent specifically in our proj.</a:t>
            </a:r>
            <a:endParaRPr/>
          </a:p>
          <a:p>
            <a:pPr marL="0" lvl="0" indent="0" algn="l" rtl="0">
              <a:spcBef>
                <a:spcPts val="0"/>
              </a:spcBef>
              <a:spcAft>
                <a:spcPts val="0"/>
              </a:spcAft>
              <a:buNone/>
            </a:pPr>
            <a:r>
              <a:rPr lang="en"/>
              <a:t>What kind of model is used here?</a:t>
            </a:r>
            <a:endParaRPr/>
          </a:p>
          <a:p>
            <a:pPr marL="0" lvl="0" indent="0" algn="l" rtl="0">
              <a:spcBef>
                <a:spcPts val="0"/>
              </a:spcBef>
              <a:spcAft>
                <a:spcPts val="0"/>
              </a:spcAft>
              <a:buNone/>
            </a:pPr>
            <a:r>
              <a:rPr lang="en"/>
              <a:t>Method? Evaluation method? - Kevin </a:t>
            </a:r>
            <a:endParaRPr/>
          </a:p>
          <a:p>
            <a:pPr marL="0" lvl="0" indent="0" algn="l" rtl="0">
              <a:spcBef>
                <a:spcPts val="0"/>
              </a:spcBef>
              <a:spcAft>
                <a:spcPts val="0"/>
              </a:spcAft>
              <a:buNone/>
            </a:pPr>
            <a:r>
              <a:rPr lang="en"/>
              <a:t>Should be a slide on training procedure, I’ll explain in call - david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a222c087f6_0_8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a222c087f6_0_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ac375f8e02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ac375f8e02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ac14346968_1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ac14346968_1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pretrained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ac08238744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ac08238744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a222c087f6_0_7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a222c087f6_0_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ac08238744_0_1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ac08238744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ac375f8e02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ac375f8e02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pretrained</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ac08238744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ac08238744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ac14346968_8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ac14346968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ac14346968_2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ac14346968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ac14346968_2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ac14346968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a222c087f6_0_8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a222c087f6_0_8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a222c087f6_0_8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a222c087f6_0_8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First detect face? And then use NN models to extract embeddings ?</a:t>
            </a:r>
            <a:endParaRPr/>
          </a:p>
          <a:p>
            <a:pPr marL="0" lvl="0" indent="0" algn="l" rtl="0">
              <a:spcBef>
                <a:spcPts val="0"/>
              </a:spcBef>
              <a:spcAft>
                <a:spcPts val="0"/>
              </a:spcAft>
              <a:buNone/>
            </a:pPr>
            <a:r>
              <a:rPr lang="en"/>
              <a:t>Not sure the relation between Resnet, Facenet, mtcnn. How do we combine those together. </a:t>
            </a:r>
            <a:endParaRPr/>
          </a:p>
          <a:p>
            <a:pPr marL="0" lvl="0" indent="0" algn="l" rtl="0">
              <a:spcBef>
                <a:spcPts val="0"/>
              </a:spcBef>
              <a:spcAft>
                <a:spcPts val="0"/>
              </a:spcAft>
              <a:buNone/>
            </a:pPr>
            <a:r>
              <a:rPr lang="en"/>
              <a:t>Facenet based on Resnet.</a:t>
            </a:r>
            <a:endParaRPr/>
          </a:p>
          <a:p>
            <a:pPr marL="457200" lvl="0" indent="-298450" algn="l" rtl="0">
              <a:spcBef>
                <a:spcPts val="0"/>
              </a:spcBef>
              <a:spcAft>
                <a:spcPts val="0"/>
              </a:spcAft>
              <a:buSzPts val="1100"/>
              <a:buChar char="-"/>
            </a:pPr>
            <a:r>
              <a:rPr lang="en"/>
              <a:t>Kevin</a:t>
            </a:r>
            <a:endParaRPr/>
          </a:p>
          <a:p>
            <a:pPr marL="0" lvl="0" indent="0" algn="l" rtl="0">
              <a:spcBef>
                <a:spcPts val="0"/>
              </a:spcBef>
              <a:spcAft>
                <a:spcPts val="0"/>
              </a:spcAft>
              <a:buNone/>
            </a:pPr>
            <a:r>
              <a:rPr lang="en"/>
              <a:t>Change Architecture drawing a bit to include web ui</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885825e1da1379c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2885825e1da1379c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AutoNum type="arabicPeriod"/>
            </a:pPr>
            <a:r>
              <a:rPr lang="en">
                <a:solidFill>
                  <a:srgbClr val="C0791B"/>
                </a:solidFill>
              </a:rPr>
              <a:t>MTCNN </a:t>
            </a:r>
            <a:r>
              <a:rPr lang="en">
                <a:solidFill>
                  <a:schemeClr val="dk1"/>
                </a:solidFill>
              </a:rPr>
              <a:t>or Multi-Task Cascaded Convolutional Neural Networks is a neural network which detects faces and facial landmarks on images.</a:t>
            </a:r>
            <a:endParaRPr>
              <a:solidFill>
                <a:schemeClr val="dk1"/>
              </a:solidFill>
            </a:endParaRPr>
          </a:p>
          <a:p>
            <a:pPr marL="457200" lvl="0" indent="-298450" algn="l" rtl="0">
              <a:spcBef>
                <a:spcPts val="0"/>
              </a:spcBef>
              <a:spcAft>
                <a:spcPts val="0"/>
              </a:spcAft>
              <a:buClr>
                <a:schemeClr val="dk1"/>
              </a:buClr>
              <a:buSzPts val="1100"/>
              <a:buAutoNum type="alphaLcParenBoth"/>
            </a:pPr>
            <a:r>
              <a:rPr lang="en">
                <a:solidFill>
                  <a:schemeClr val="dk1"/>
                </a:solidFill>
              </a:rPr>
              <a:t>Facenet uses MTCNN. (b) MTCNN can recognize face with mask</a:t>
            </a:r>
            <a:endParaRPr>
              <a:solidFill>
                <a:schemeClr val="dk1"/>
              </a:solidFill>
            </a:endParaRPr>
          </a:p>
          <a:p>
            <a:pPr marL="457200" lvl="0" indent="0" algn="l" rtl="0">
              <a:spcBef>
                <a:spcPts val="0"/>
              </a:spcBef>
              <a:spcAft>
                <a:spcPts val="0"/>
              </a:spcAft>
              <a:buNone/>
            </a:pPr>
            <a:r>
              <a:rPr lang="en">
                <a:solidFill>
                  <a:schemeClr val="dk1"/>
                </a:solidFill>
              </a:rPr>
              <a:t>It is one of the most popular and most accurate face detection tools today. </a:t>
            </a:r>
            <a:endParaRPr>
              <a:solidFill>
                <a:schemeClr val="dk1"/>
              </a:solidFill>
            </a:endParaRPr>
          </a:p>
          <a:p>
            <a:pPr marL="457200" lvl="0" indent="-298450" algn="l" rtl="0">
              <a:spcBef>
                <a:spcPts val="0"/>
              </a:spcBef>
              <a:spcAft>
                <a:spcPts val="0"/>
              </a:spcAft>
              <a:buSzPts val="1100"/>
              <a:buAutoNum type="arabicPeriod"/>
            </a:pPr>
            <a:r>
              <a:rPr lang="en">
                <a:solidFill>
                  <a:srgbClr val="C0791B"/>
                </a:solidFill>
              </a:rPr>
              <a:t>FaceNet </a:t>
            </a:r>
            <a:r>
              <a:rPr lang="en">
                <a:solidFill>
                  <a:schemeClr val="dk1"/>
                </a:solidFill>
              </a:rPr>
              <a:t>is a deep neural network used for extracting features from an image of a person’s face.</a:t>
            </a:r>
            <a:r>
              <a:rPr lang="en"/>
              <a:t> </a:t>
            </a:r>
            <a:endParaRPr/>
          </a:p>
          <a:p>
            <a:pPr marL="457200" lvl="0" indent="0" algn="l" rtl="0">
              <a:spcBef>
                <a:spcPts val="0"/>
              </a:spcBef>
              <a:spcAft>
                <a:spcPts val="0"/>
              </a:spcAft>
              <a:buNone/>
            </a:pPr>
            <a:r>
              <a:rPr lang="en"/>
              <a:t>Advantage: Pose invariant, emotion invariant, lighting invariant</a:t>
            </a:r>
            <a:endParaRPr/>
          </a:p>
          <a:p>
            <a:pPr marL="0" lvl="0" indent="0" algn="l" rtl="0">
              <a:spcBef>
                <a:spcPts val="0"/>
              </a:spcBef>
              <a:spcAft>
                <a:spcPts val="0"/>
              </a:spcAft>
              <a:buNone/>
            </a:pPr>
            <a:r>
              <a:rPr lang="en"/>
              <a:t>We can plot an image of a face in the coordinate system using its embeddings. </a:t>
            </a:r>
            <a:r>
              <a:rPr lang="en">
                <a:solidFill>
                  <a:schemeClr val="dk1"/>
                </a:solidFill>
              </a:rPr>
              <a:t>Embeddings are vectors and we can interpret vectors as points in the Cartesian coordinate system. </a:t>
            </a:r>
            <a:endParaRPr>
              <a:solidFill>
                <a:schemeClr val="dk1"/>
              </a:solidFill>
            </a:endParaRPr>
          </a:p>
          <a:p>
            <a:pPr marL="0" lvl="0" indent="0" algn="l" rtl="0">
              <a:spcBef>
                <a:spcPts val="0"/>
              </a:spcBef>
              <a:spcAft>
                <a:spcPts val="0"/>
              </a:spcAft>
              <a:buNone/>
            </a:pPr>
            <a:r>
              <a:rPr lang="en">
                <a:solidFill>
                  <a:schemeClr val="dk1"/>
                </a:solidFill>
              </a:rPr>
              <a:t>If the face embedding of a unseen image is close enough to embeddings of person A, we say that this image contains the face of person A.</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ac14346968_1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ac14346968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In Inception Modules, the </a:t>
            </a:r>
            <a:r>
              <a:rPr lang="en" b="1">
                <a:solidFill>
                  <a:schemeClr val="dk1"/>
                </a:solidFill>
              </a:rPr>
              <a:t>input goes through 1×1, 3×3 and 5×5 conv, as well as max pooling simultaneously</a:t>
            </a:r>
            <a:r>
              <a:rPr lang="en">
                <a:solidFill>
                  <a:schemeClr val="dk1"/>
                </a:solidFill>
              </a:rPr>
              <a:t> and concatenated together as output.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n">
                <a:solidFill>
                  <a:schemeClr val="dk1"/>
                </a:solidFill>
              </a:rPr>
              <a:t>Where did we use Resnet. </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a222c087f6_0_8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a222c087f6_0_8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5275" algn="l" rtl="0">
              <a:spcBef>
                <a:spcPts val="0"/>
              </a:spcBef>
              <a:spcAft>
                <a:spcPts val="0"/>
              </a:spcAft>
              <a:buClr>
                <a:schemeClr val="dk1"/>
              </a:buClr>
              <a:buSzPts val="1050"/>
              <a:buAutoNum type="arabicPeriod"/>
            </a:pPr>
            <a:r>
              <a:rPr lang="en" sz="1050">
                <a:solidFill>
                  <a:schemeClr val="dk1"/>
                </a:solidFill>
                <a:highlight>
                  <a:srgbClr val="FFFFFF"/>
                </a:highlight>
              </a:rPr>
              <a:t>Labeled Faces in the Wild (LFW) is a database of face photographs designed for studying the problem of unconstrained face recognition.</a:t>
            </a:r>
            <a:endParaRPr sz="1050">
              <a:solidFill>
                <a:schemeClr val="dk1"/>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sz="1000">
                <a:solidFill>
                  <a:srgbClr val="666666"/>
                </a:solidFill>
                <a:highlight>
                  <a:srgbClr val="FFFFFF"/>
                </a:highlight>
                <a:latin typeface="Verdana"/>
                <a:ea typeface="Verdana"/>
                <a:cs typeface="Verdana"/>
                <a:sym typeface="Verdana"/>
              </a:rPr>
              <a:t>The data set contains more than 25,000 images of faces collected from the web. Each face has been labeled with the name of the person pictured. 1680 of the people pictured have two or more distinct photos in the data set.</a:t>
            </a:r>
            <a:endParaRPr sz="1000">
              <a:solidFill>
                <a:srgbClr val="666666"/>
              </a:solidFill>
              <a:highlight>
                <a:srgbClr val="FFFFFF"/>
              </a:highlight>
              <a:latin typeface="Verdana"/>
              <a:ea typeface="Verdana"/>
              <a:cs typeface="Verdana"/>
              <a:sym typeface="Verdana"/>
            </a:endParaRPr>
          </a:p>
          <a:p>
            <a:pPr marL="457200" lvl="0" indent="-295275" algn="l" rtl="0">
              <a:spcBef>
                <a:spcPts val="0"/>
              </a:spcBef>
              <a:spcAft>
                <a:spcPts val="0"/>
              </a:spcAft>
              <a:buClr>
                <a:schemeClr val="dk1"/>
              </a:buClr>
              <a:buSzPts val="1050"/>
              <a:buAutoNum type="arabicPeriod"/>
            </a:pPr>
            <a:r>
              <a:rPr lang="en" sz="1050">
                <a:solidFill>
                  <a:schemeClr val="dk1"/>
                </a:solidFill>
                <a:highlight>
                  <a:srgbClr val="FFFFFF"/>
                </a:highlight>
              </a:rPr>
              <a:t>Real World Masked Face Recognition Dataset (RMFRD) contains 5,000 masked faces of 525 people and 90,000 normal faces. The normal faces and masked faces were all crawled online. It contains two sub datasets, AFDB_face_dataset and AFDB_masked_face_dataset; in each sub dataset, folders of different people images were labelled with name.</a:t>
            </a:r>
            <a:endParaRPr sz="1050">
              <a:solidFill>
                <a:schemeClr val="dk1"/>
              </a:solidFill>
              <a:highlight>
                <a:srgbClr val="FFFFFF"/>
              </a:highlight>
            </a:endParaRPr>
          </a:p>
          <a:p>
            <a:pPr marL="457200" lvl="0" indent="0" algn="l" rtl="0">
              <a:spcBef>
                <a:spcPts val="0"/>
              </a:spcBef>
              <a:spcAft>
                <a:spcPts val="0"/>
              </a:spcAft>
              <a:buNone/>
            </a:pPr>
            <a:r>
              <a:rPr lang="en" sz="1050">
                <a:solidFill>
                  <a:schemeClr val="dk1"/>
                </a:solidFill>
                <a:highlight>
                  <a:srgbClr val="FFFFFF"/>
                </a:highlight>
              </a:rPr>
              <a:t>Problem:</a:t>
            </a:r>
            <a:endParaRPr sz="1050">
              <a:solidFill>
                <a:schemeClr val="dk1"/>
              </a:solidFill>
              <a:highlight>
                <a:srgbClr val="FFFFFF"/>
              </a:highlight>
            </a:endParaRPr>
          </a:p>
          <a:p>
            <a:pPr marL="457200" lvl="0" indent="0" algn="l" rtl="0">
              <a:spcBef>
                <a:spcPts val="0"/>
              </a:spcBef>
              <a:spcAft>
                <a:spcPts val="0"/>
              </a:spcAft>
              <a:buNone/>
            </a:pPr>
            <a:r>
              <a:rPr lang="en" sz="1050">
                <a:solidFill>
                  <a:schemeClr val="dk1"/>
                </a:solidFill>
                <a:highlight>
                  <a:srgbClr val="FFFFFF"/>
                </a:highlight>
              </a:rPr>
              <a:t>Quality is bad; not so much people. All asians.</a:t>
            </a:r>
            <a:endParaRPr sz="1050">
              <a:solidFill>
                <a:schemeClr val="dk1"/>
              </a:solidFill>
              <a:highlight>
                <a:srgbClr val="FFFFFF"/>
              </a:highlight>
            </a:endParaRPr>
          </a:p>
          <a:p>
            <a:pPr marL="0" lvl="0" indent="0" algn="l" rtl="0">
              <a:spcBef>
                <a:spcPts val="0"/>
              </a:spcBef>
              <a:spcAft>
                <a:spcPts val="0"/>
              </a:spcAft>
              <a:buNone/>
            </a:pPr>
            <a:endParaRPr sz="1050">
              <a:solidFill>
                <a:schemeClr val="dk1"/>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ac08238744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ac08238744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rgbClr val="24292E"/>
                </a:solidFill>
                <a:highlight>
                  <a:srgbClr val="FFFFFF"/>
                </a:highlight>
              </a:rPr>
              <a:t>3. LFW -&gt; maskedLFW </a:t>
            </a:r>
            <a:endParaRPr sz="1200">
              <a:solidFill>
                <a:srgbClr val="24292E"/>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sz="1200">
                <a:solidFill>
                  <a:srgbClr val="24292E"/>
                </a:solidFill>
                <a:highlight>
                  <a:srgbClr val="FFFFFF"/>
                </a:highlight>
              </a:rPr>
              <a:t>MaskTheFace is computer vision-based script to mask faces in images. It uses a dlib based face landmarks detector to identify the face tilt and six key features of the face necessary for applying a mask. Based on the face tilt, corresponding mask template is selected from the library of mask. The template mask is then transformed based on the six key features to fit perfectly on the face.</a:t>
            </a:r>
            <a:endParaRPr sz="1200">
              <a:solidFill>
                <a:srgbClr val="24292E"/>
              </a:solidFill>
              <a:highlight>
                <a:srgbClr val="FFFFFF"/>
              </a:highlight>
            </a:endParaRPr>
          </a:p>
          <a:p>
            <a:pPr marL="0" lvl="0" indent="0" algn="l" rtl="0">
              <a:spcBef>
                <a:spcPts val="0"/>
              </a:spcBef>
              <a:spcAft>
                <a:spcPts val="0"/>
              </a:spcAft>
              <a:buNone/>
            </a:pPr>
            <a:endParaRPr sz="1050">
              <a:solidFill>
                <a:schemeClr val="dk1"/>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2885825e1da1379c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2885825e1da1379c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rgbClr val="24292E"/>
                </a:solidFill>
                <a:highlight>
                  <a:srgbClr val="FFFFFF"/>
                </a:highlight>
              </a:rPr>
              <a:t>3. LFW -&gt; maskedLFW </a:t>
            </a:r>
            <a:endParaRPr sz="1200">
              <a:solidFill>
                <a:srgbClr val="24292E"/>
              </a:solidFill>
              <a:highlight>
                <a:srgbClr val="FFFFFF"/>
              </a:highlight>
            </a:endParaRPr>
          </a:p>
          <a:p>
            <a:pPr marL="0" lvl="0" indent="0" algn="l" rtl="0">
              <a:lnSpc>
                <a:spcPct val="115000"/>
              </a:lnSpc>
              <a:spcBef>
                <a:spcPts val="0"/>
              </a:spcBef>
              <a:spcAft>
                <a:spcPts val="0"/>
              </a:spcAft>
              <a:buClr>
                <a:schemeClr val="dk1"/>
              </a:buClr>
              <a:buSzPts val="1100"/>
              <a:buFont typeface="Arial"/>
              <a:buNone/>
            </a:pPr>
            <a:r>
              <a:rPr lang="en" sz="1200">
                <a:solidFill>
                  <a:srgbClr val="24292E"/>
                </a:solidFill>
                <a:highlight>
                  <a:srgbClr val="FFFFFF"/>
                </a:highlight>
              </a:rPr>
              <a:t>MaskTheFace is computer vision-based script to mask faces in images. It uses a dlib based face landmarks detector to identify the face tilt and six key features of the face necessary for applying mask. Based on the face tilt, corresponding mask template is selected from the library of mask. The template mask is then transformed based on the six key features to fit perfectly on the face.</a:t>
            </a:r>
            <a:endParaRPr sz="1200">
              <a:solidFill>
                <a:srgbClr val="24292E"/>
              </a:solidFill>
              <a:highlight>
                <a:srgbClr val="FFFFFF"/>
              </a:highlight>
            </a:endParaRPr>
          </a:p>
          <a:p>
            <a:pPr marL="0" lvl="0" indent="0" algn="l" rtl="0">
              <a:spcBef>
                <a:spcPts val="0"/>
              </a:spcBef>
              <a:spcAft>
                <a:spcPts val="0"/>
              </a:spcAft>
              <a:buNone/>
            </a:pPr>
            <a:endParaRPr sz="1050">
              <a:solidFill>
                <a:schemeClr val="dk1"/>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1600"/>
              </a:spcBef>
              <a:spcAft>
                <a:spcPts val="0"/>
              </a:spcAft>
              <a:buClr>
                <a:schemeClr val="lt1"/>
              </a:buClr>
              <a:buSzPts val="1100"/>
              <a:buChar char="○"/>
              <a:defRPr>
                <a:solidFill>
                  <a:schemeClr val="lt1"/>
                </a:solidFill>
              </a:defRPr>
            </a:lvl2pPr>
            <a:lvl3pPr marL="1371600" lvl="2" indent="-298450" algn="ctr">
              <a:spcBef>
                <a:spcPts val="1600"/>
              </a:spcBef>
              <a:spcAft>
                <a:spcPts val="0"/>
              </a:spcAft>
              <a:buClr>
                <a:schemeClr val="lt1"/>
              </a:buClr>
              <a:buSzPts val="1100"/>
              <a:buChar char="■"/>
              <a:defRPr>
                <a:solidFill>
                  <a:schemeClr val="lt1"/>
                </a:solidFill>
              </a:defRPr>
            </a:lvl3pPr>
            <a:lvl4pPr marL="1828800" lvl="3" indent="-298450" algn="ctr">
              <a:spcBef>
                <a:spcPts val="1600"/>
              </a:spcBef>
              <a:spcAft>
                <a:spcPts val="0"/>
              </a:spcAft>
              <a:buClr>
                <a:schemeClr val="lt1"/>
              </a:buClr>
              <a:buSzPts val="1100"/>
              <a:buChar char="●"/>
              <a:defRPr>
                <a:solidFill>
                  <a:schemeClr val="lt1"/>
                </a:solidFill>
              </a:defRPr>
            </a:lvl4pPr>
            <a:lvl5pPr marL="2286000" lvl="4" indent="-298450" algn="ctr">
              <a:spcBef>
                <a:spcPts val="1600"/>
              </a:spcBef>
              <a:spcAft>
                <a:spcPts val="0"/>
              </a:spcAft>
              <a:buClr>
                <a:schemeClr val="lt1"/>
              </a:buClr>
              <a:buSzPts val="1100"/>
              <a:buChar char="○"/>
              <a:defRPr>
                <a:solidFill>
                  <a:schemeClr val="lt1"/>
                </a:solidFill>
              </a:defRPr>
            </a:lvl5pPr>
            <a:lvl6pPr marL="2743200" lvl="5" indent="-298450" algn="ctr">
              <a:spcBef>
                <a:spcPts val="1600"/>
              </a:spcBef>
              <a:spcAft>
                <a:spcPts val="0"/>
              </a:spcAft>
              <a:buClr>
                <a:schemeClr val="lt1"/>
              </a:buClr>
              <a:buSzPts val="1100"/>
              <a:buChar char="■"/>
              <a:defRPr>
                <a:solidFill>
                  <a:schemeClr val="lt1"/>
                </a:solidFill>
              </a:defRPr>
            </a:lvl6pPr>
            <a:lvl7pPr marL="3200400" lvl="6" indent="-298450" algn="ctr">
              <a:spcBef>
                <a:spcPts val="1600"/>
              </a:spcBef>
              <a:spcAft>
                <a:spcPts val="0"/>
              </a:spcAft>
              <a:buClr>
                <a:schemeClr val="lt1"/>
              </a:buClr>
              <a:buSzPts val="1100"/>
              <a:buChar char="●"/>
              <a:defRPr>
                <a:solidFill>
                  <a:schemeClr val="lt1"/>
                </a:solidFill>
              </a:defRPr>
            </a:lvl7pPr>
            <a:lvl8pPr marL="3657600" lvl="7" indent="-298450" algn="ctr">
              <a:spcBef>
                <a:spcPts val="1600"/>
              </a:spcBef>
              <a:spcAft>
                <a:spcPts val="0"/>
              </a:spcAft>
              <a:buClr>
                <a:schemeClr val="lt1"/>
              </a:buClr>
              <a:buSzPts val="1100"/>
              <a:buChar char="○"/>
              <a:defRPr>
                <a:solidFill>
                  <a:schemeClr val="lt1"/>
                </a:solidFill>
              </a:defRPr>
            </a:lvl8pPr>
            <a:lvl9pPr marL="4114800" lvl="8" indent="-298450" algn="ctr">
              <a:spcBef>
                <a:spcPts val="1600"/>
              </a:spcBef>
              <a:spcAft>
                <a:spcPts val="160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rgbClr val="76A5A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160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1600"/>
              </a:spcBef>
              <a:spcAft>
                <a:spcPts val="160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drive.google.com/file/d/1P0kYvnNSjQoRKWY6j8fCA_6VTLRcHDOS/view"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1.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3"/>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79" name="Google Shape;279;p13"/>
          <p:cNvPicPr preferRelativeResize="0"/>
          <p:nvPr/>
        </p:nvPicPr>
        <p:blipFill>
          <a:blip r:embed="rId3">
            <a:alphaModFix/>
          </a:blip>
          <a:stretch>
            <a:fillRect/>
          </a:stretch>
        </p:blipFill>
        <p:spPr>
          <a:xfrm>
            <a:off x="724486" y="851799"/>
            <a:ext cx="7931314" cy="4017087"/>
          </a:xfrm>
          <a:prstGeom prst="rect">
            <a:avLst/>
          </a:prstGeom>
          <a:noFill/>
          <a:ln>
            <a:noFill/>
          </a:ln>
        </p:spPr>
      </p:pic>
      <p:sp>
        <p:nvSpPr>
          <p:cNvPr id="7" name="TextBox 6">
            <a:extLst>
              <a:ext uri="{FF2B5EF4-FFF2-40B4-BE49-F238E27FC236}">
                <a16:creationId xmlns:a16="http://schemas.microsoft.com/office/drawing/2014/main" id="{FDE9B1B5-75C4-409A-9759-E56D5D500CE7}"/>
              </a:ext>
            </a:extLst>
          </p:cNvPr>
          <p:cNvSpPr txBox="1"/>
          <p:nvPr/>
        </p:nvSpPr>
        <p:spPr>
          <a:xfrm>
            <a:off x="724486" y="218992"/>
            <a:ext cx="7779433" cy="738664"/>
          </a:xfrm>
          <a:prstGeom prst="rect">
            <a:avLst/>
          </a:prstGeom>
          <a:noFill/>
        </p:spPr>
        <p:txBody>
          <a:bodyPr wrap="square">
            <a:spAutoFit/>
          </a:bodyPr>
          <a:lstStyle/>
          <a:p>
            <a:r>
              <a:rPr lang="en-US" b="1" dirty="0"/>
              <a:t>Video link:</a:t>
            </a:r>
          </a:p>
          <a:p>
            <a:r>
              <a:rPr lang="en-US" u="sng" dirty="0">
                <a:hlinkClick r:id="rId4"/>
              </a:rPr>
              <a:t>https://drive.google.com/file/d/1P0kYvnNSjQoRKWY6j8fCA_6VTLRcHDOS/view</a:t>
            </a:r>
            <a:endParaRPr lang="en-US" u="sng" dirty="0"/>
          </a:p>
          <a:p>
            <a:endParaRPr lang="en-US" u="sng"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22"/>
          <p:cNvSpPr txBox="1"/>
          <p:nvPr/>
        </p:nvSpPr>
        <p:spPr>
          <a:xfrm>
            <a:off x="595875" y="1365100"/>
            <a:ext cx="8025000" cy="3208800"/>
          </a:xfrm>
          <a:prstGeom prst="rect">
            <a:avLst/>
          </a:prstGeom>
          <a:noFill/>
          <a:ln>
            <a:noFill/>
          </a:ln>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Clr>
                <a:srgbClr val="FFFFFF"/>
              </a:buClr>
              <a:buSzPts val="1800"/>
              <a:buChar char="●"/>
            </a:pPr>
            <a:r>
              <a:rPr lang="en" sz="1800" b="1">
                <a:solidFill>
                  <a:srgbClr val="FFFFFF"/>
                </a:solidFill>
              </a:rPr>
              <a:t>Synthetically put on Masks on LFW with </a:t>
            </a:r>
            <a:r>
              <a:rPr lang="en" sz="1800" b="1"/>
              <a:t>MaskTheFace</a:t>
            </a:r>
            <a:endParaRPr sz="1800" b="1"/>
          </a:p>
          <a:p>
            <a:pPr marL="457200" lvl="0" indent="-342900" algn="l" rtl="0">
              <a:lnSpc>
                <a:spcPct val="200000"/>
              </a:lnSpc>
              <a:spcBef>
                <a:spcPts val="0"/>
              </a:spcBef>
              <a:spcAft>
                <a:spcPts val="0"/>
              </a:spcAft>
              <a:buClr>
                <a:srgbClr val="FFFFFF"/>
              </a:buClr>
              <a:buSzPts val="1800"/>
              <a:buChar char="●"/>
            </a:pPr>
            <a:r>
              <a:rPr lang="en" sz="1800" b="1"/>
              <a:t>MTCNN</a:t>
            </a:r>
            <a:r>
              <a:rPr lang="en" sz="1800" b="1">
                <a:solidFill>
                  <a:srgbClr val="FFFFFF"/>
                </a:solidFill>
              </a:rPr>
              <a:t> used to crop both </a:t>
            </a:r>
            <a:r>
              <a:rPr lang="en" sz="1800" b="1"/>
              <a:t>LFW</a:t>
            </a:r>
            <a:r>
              <a:rPr lang="en" sz="1800" b="1">
                <a:solidFill>
                  <a:srgbClr val="FFFFFF"/>
                </a:solidFill>
              </a:rPr>
              <a:t> and </a:t>
            </a:r>
            <a:r>
              <a:rPr lang="en" sz="1800" b="1"/>
              <a:t>RMFRD</a:t>
            </a:r>
            <a:endParaRPr sz="1800" b="1"/>
          </a:p>
          <a:p>
            <a:pPr marL="457200" lvl="0" indent="-342900" algn="l" rtl="0">
              <a:lnSpc>
                <a:spcPct val="200000"/>
              </a:lnSpc>
              <a:spcBef>
                <a:spcPts val="0"/>
              </a:spcBef>
              <a:spcAft>
                <a:spcPts val="0"/>
              </a:spcAft>
              <a:buClr>
                <a:srgbClr val="FFFFFF"/>
              </a:buClr>
              <a:buSzPts val="1800"/>
              <a:buChar char="●"/>
            </a:pPr>
            <a:r>
              <a:rPr lang="en" sz="1800" b="1">
                <a:solidFill>
                  <a:srgbClr val="FFFFFF"/>
                </a:solidFill>
              </a:rPr>
              <a:t>Generate specific triplet loss dataset</a:t>
            </a:r>
            <a:endParaRPr sz="1800" b="1">
              <a:solidFill>
                <a:srgbClr val="FFFFFF"/>
              </a:solidFill>
            </a:endParaRPr>
          </a:p>
          <a:p>
            <a:pPr marL="0" lvl="0" indent="0" algn="l" rtl="0">
              <a:lnSpc>
                <a:spcPct val="200000"/>
              </a:lnSpc>
              <a:spcBef>
                <a:spcPts val="0"/>
              </a:spcBef>
              <a:spcAft>
                <a:spcPts val="0"/>
              </a:spcAft>
              <a:buNone/>
            </a:pPr>
            <a:endParaRPr sz="1800" b="1">
              <a:solidFill>
                <a:srgbClr val="FFFFFF"/>
              </a:solidFill>
            </a:endParaRPr>
          </a:p>
        </p:txBody>
      </p:sp>
      <p:sp>
        <p:nvSpPr>
          <p:cNvPr id="385" name="Google Shape;385;p22"/>
          <p:cNvSpPr txBox="1">
            <a:spLocks noGrp="1"/>
          </p:cNvSpPr>
          <p:nvPr>
            <p:ph type="ctrTitle" idx="4294967295"/>
          </p:nvPr>
        </p:nvSpPr>
        <p:spPr>
          <a:xfrm>
            <a:off x="371825" y="287441"/>
            <a:ext cx="4255500" cy="49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Training Process - Preprocessing</a:t>
            </a:r>
            <a:endParaRPr>
              <a:solidFill>
                <a:schemeClr val="lt1"/>
              </a:solidFill>
            </a:endParaRPr>
          </a:p>
        </p:txBody>
      </p:sp>
      <p:sp>
        <p:nvSpPr>
          <p:cNvPr id="386" name="Google Shape;386;p22"/>
          <p:cNvSpPr txBox="1"/>
          <p:nvPr/>
        </p:nvSpPr>
        <p:spPr>
          <a:xfrm>
            <a:off x="7754950" y="152775"/>
            <a:ext cx="1901400" cy="49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t>Kaiwen</a:t>
            </a:r>
            <a:endParaRPr sz="1800" b="1"/>
          </a:p>
        </p:txBody>
      </p:sp>
      <p:sp>
        <p:nvSpPr>
          <p:cNvPr id="387" name="Google Shape;387;p2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23"/>
          <p:cNvSpPr txBox="1"/>
          <p:nvPr/>
        </p:nvSpPr>
        <p:spPr>
          <a:xfrm>
            <a:off x="595875" y="1365100"/>
            <a:ext cx="5034900" cy="3208800"/>
          </a:xfrm>
          <a:prstGeom prst="rect">
            <a:avLst/>
          </a:prstGeom>
          <a:noFill/>
          <a:ln>
            <a:noFill/>
          </a:ln>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Clr>
                <a:srgbClr val="FFFFFF"/>
              </a:buClr>
              <a:buSzPts val="1800"/>
              <a:buChar char="●"/>
            </a:pPr>
            <a:r>
              <a:rPr lang="en" sz="1800" b="1">
                <a:solidFill>
                  <a:srgbClr val="FFFFFF"/>
                </a:solidFill>
              </a:rPr>
              <a:t>Given an image(</a:t>
            </a:r>
            <a:r>
              <a:rPr lang="en" sz="1800" b="1"/>
              <a:t>anchor</a:t>
            </a:r>
            <a:r>
              <a:rPr lang="en" sz="1800" b="1">
                <a:solidFill>
                  <a:srgbClr val="FFFFFF"/>
                </a:solidFill>
              </a:rPr>
              <a:t>), find a positive example, a negative example</a:t>
            </a:r>
            <a:endParaRPr sz="1800" b="1">
              <a:solidFill>
                <a:srgbClr val="FFFFFF"/>
              </a:solidFill>
            </a:endParaRPr>
          </a:p>
          <a:p>
            <a:pPr marL="457200" lvl="0" indent="-342900" algn="l" rtl="0">
              <a:lnSpc>
                <a:spcPct val="200000"/>
              </a:lnSpc>
              <a:spcBef>
                <a:spcPts val="0"/>
              </a:spcBef>
              <a:spcAft>
                <a:spcPts val="0"/>
              </a:spcAft>
              <a:buClr>
                <a:srgbClr val="FFFFFF"/>
              </a:buClr>
              <a:buSzPts val="1800"/>
              <a:buChar char="●"/>
            </a:pPr>
            <a:r>
              <a:rPr lang="en" sz="1800" b="1">
                <a:solidFill>
                  <a:srgbClr val="FFFFFF"/>
                </a:solidFill>
              </a:rPr>
              <a:t>Run all three through Neural Network, calculate loss based on embeddings </a:t>
            </a:r>
            <a:endParaRPr sz="1800" b="1">
              <a:solidFill>
                <a:srgbClr val="FFFFFF"/>
              </a:solidFill>
            </a:endParaRPr>
          </a:p>
          <a:p>
            <a:pPr marL="457200" lvl="0" indent="-342900" algn="l" rtl="0">
              <a:lnSpc>
                <a:spcPct val="200000"/>
              </a:lnSpc>
              <a:spcBef>
                <a:spcPts val="0"/>
              </a:spcBef>
              <a:spcAft>
                <a:spcPts val="0"/>
              </a:spcAft>
              <a:buClr>
                <a:srgbClr val="FFFFFF"/>
              </a:buClr>
              <a:buSzPts val="1800"/>
              <a:buChar char="●"/>
            </a:pPr>
            <a:r>
              <a:rPr lang="en" sz="1800" b="1">
                <a:solidFill>
                  <a:srgbClr val="FFFFFF"/>
                </a:solidFill>
              </a:rPr>
              <a:t>Triplets dataset are generated </a:t>
            </a:r>
            <a:endParaRPr sz="1800" b="1">
              <a:solidFill>
                <a:srgbClr val="FFFFFF"/>
              </a:solidFill>
            </a:endParaRPr>
          </a:p>
        </p:txBody>
      </p:sp>
      <p:sp>
        <p:nvSpPr>
          <p:cNvPr id="393" name="Google Shape;393;p23"/>
          <p:cNvSpPr txBox="1">
            <a:spLocks noGrp="1"/>
          </p:cNvSpPr>
          <p:nvPr>
            <p:ph type="ctrTitle" idx="4294967295"/>
          </p:nvPr>
        </p:nvSpPr>
        <p:spPr>
          <a:xfrm>
            <a:off x="371825" y="287441"/>
            <a:ext cx="4255500" cy="49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Training Process - Triplet Loss</a:t>
            </a:r>
            <a:endParaRPr>
              <a:solidFill>
                <a:schemeClr val="lt1"/>
              </a:solidFill>
            </a:endParaRPr>
          </a:p>
        </p:txBody>
      </p:sp>
      <p:pic>
        <p:nvPicPr>
          <p:cNvPr id="394" name="Google Shape;394;p23"/>
          <p:cNvPicPr preferRelativeResize="0"/>
          <p:nvPr/>
        </p:nvPicPr>
        <p:blipFill rotWithShape="1">
          <a:blip r:embed="rId3">
            <a:alphaModFix/>
          </a:blip>
          <a:srcRect l="54420" r="1490"/>
          <a:stretch/>
        </p:blipFill>
        <p:spPr>
          <a:xfrm>
            <a:off x="5751825" y="1777951"/>
            <a:ext cx="3232899" cy="2383100"/>
          </a:xfrm>
          <a:prstGeom prst="rect">
            <a:avLst/>
          </a:prstGeom>
          <a:noFill/>
          <a:ln>
            <a:noFill/>
          </a:ln>
        </p:spPr>
      </p:pic>
      <p:sp>
        <p:nvSpPr>
          <p:cNvPr id="395" name="Google Shape;395;p23"/>
          <p:cNvSpPr txBox="1"/>
          <p:nvPr/>
        </p:nvSpPr>
        <p:spPr>
          <a:xfrm>
            <a:off x="7754950" y="152775"/>
            <a:ext cx="1901400" cy="49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t>Kaiwen</a:t>
            </a:r>
            <a:endParaRPr sz="1800" b="1"/>
          </a:p>
        </p:txBody>
      </p:sp>
      <p:sp>
        <p:nvSpPr>
          <p:cNvPr id="396" name="Google Shape;396;p2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11</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24"/>
          <p:cNvSpPr txBox="1"/>
          <p:nvPr/>
        </p:nvSpPr>
        <p:spPr>
          <a:xfrm>
            <a:off x="595875" y="1365100"/>
            <a:ext cx="8025000" cy="3208800"/>
          </a:xfrm>
          <a:prstGeom prst="rect">
            <a:avLst/>
          </a:prstGeom>
          <a:noFill/>
          <a:ln>
            <a:noFill/>
          </a:ln>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Clr>
                <a:srgbClr val="FFFFFF"/>
              </a:buClr>
              <a:buSzPts val="1800"/>
              <a:buChar char="●"/>
            </a:pPr>
            <a:r>
              <a:rPr lang="en" sz="1800" b="1"/>
              <a:t>Transfer Learning</a:t>
            </a:r>
            <a:r>
              <a:rPr lang="en" sz="1800" b="1">
                <a:solidFill>
                  <a:srgbClr val="FFFFFF"/>
                </a:solidFill>
              </a:rPr>
              <a:t>:</a:t>
            </a:r>
            <a:endParaRPr sz="1800" b="1">
              <a:solidFill>
                <a:srgbClr val="FFFFFF"/>
              </a:solidFill>
            </a:endParaRPr>
          </a:p>
          <a:p>
            <a:pPr marL="914400" lvl="1" indent="-342900" algn="l" rtl="0">
              <a:lnSpc>
                <a:spcPct val="200000"/>
              </a:lnSpc>
              <a:spcBef>
                <a:spcPts val="0"/>
              </a:spcBef>
              <a:spcAft>
                <a:spcPts val="0"/>
              </a:spcAft>
              <a:buClr>
                <a:srgbClr val="FFFFFF"/>
              </a:buClr>
              <a:buSzPts val="1800"/>
              <a:buChar char="○"/>
            </a:pPr>
            <a:r>
              <a:rPr lang="en" sz="1800" b="1">
                <a:solidFill>
                  <a:srgbClr val="FFFFFF"/>
                </a:solidFill>
              </a:rPr>
              <a:t>Take pretrained </a:t>
            </a:r>
            <a:r>
              <a:rPr lang="en" sz="1800" b="1"/>
              <a:t>facenet</a:t>
            </a:r>
            <a:r>
              <a:rPr lang="en" sz="1800" b="1">
                <a:solidFill>
                  <a:srgbClr val="FFFFFF"/>
                </a:solidFill>
              </a:rPr>
              <a:t>, train on our own datasets </a:t>
            </a:r>
            <a:endParaRPr sz="1800" b="1">
              <a:solidFill>
                <a:srgbClr val="FFFFFF"/>
              </a:solidFill>
            </a:endParaRPr>
          </a:p>
          <a:p>
            <a:pPr marL="1371600" lvl="2" indent="-342900" algn="l" rtl="0">
              <a:lnSpc>
                <a:spcPct val="200000"/>
              </a:lnSpc>
              <a:spcBef>
                <a:spcPts val="0"/>
              </a:spcBef>
              <a:spcAft>
                <a:spcPts val="0"/>
              </a:spcAft>
              <a:buClr>
                <a:srgbClr val="FFFFFF"/>
              </a:buClr>
              <a:buSzPts val="1800"/>
              <a:buChar char="■"/>
            </a:pPr>
            <a:r>
              <a:rPr lang="en" sz="1800" b="1">
                <a:solidFill>
                  <a:srgbClr val="FFFFFF"/>
                </a:solidFill>
              </a:rPr>
              <a:t>LFW and RMFRD</a:t>
            </a:r>
            <a:endParaRPr sz="1800" b="1">
              <a:solidFill>
                <a:srgbClr val="FFFFFF"/>
              </a:solidFill>
            </a:endParaRPr>
          </a:p>
          <a:p>
            <a:pPr marL="914400" lvl="0" indent="0" algn="l" rtl="0">
              <a:lnSpc>
                <a:spcPct val="200000"/>
              </a:lnSpc>
              <a:spcBef>
                <a:spcPts val="0"/>
              </a:spcBef>
              <a:spcAft>
                <a:spcPts val="0"/>
              </a:spcAft>
              <a:buNone/>
            </a:pPr>
            <a:endParaRPr sz="1800" b="1">
              <a:solidFill>
                <a:srgbClr val="FFFFFF"/>
              </a:solidFill>
            </a:endParaRPr>
          </a:p>
        </p:txBody>
      </p:sp>
      <p:sp>
        <p:nvSpPr>
          <p:cNvPr id="402" name="Google Shape;402;p24"/>
          <p:cNvSpPr txBox="1">
            <a:spLocks noGrp="1"/>
          </p:cNvSpPr>
          <p:nvPr>
            <p:ph type="ctrTitle" idx="4294967295"/>
          </p:nvPr>
        </p:nvSpPr>
        <p:spPr>
          <a:xfrm>
            <a:off x="371825" y="287441"/>
            <a:ext cx="4255500" cy="49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Training Process - Training</a:t>
            </a:r>
            <a:endParaRPr>
              <a:solidFill>
                <a:schemeClr val="lt1"/>
              </a:solidFill>
            </a:endParaRPr>
          </a:p>
        </p:txBody>
      </p:sp>
      <p:sp>
        <p:nvSpPr>
          <p:cNvPr id="403" name="Google Shape;403;p24"/>
          <p:cNvSpPr txBox="1"/>
          <p:nvPr/>
        </p:nvSpPr>
        <p:spPr>
          <a:xfrm>
            <a:off x="7754950" y="152775"/>
            <a:ext cx="1901400" cy="49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t>Kaiwen</a:t>
            </a:r>
            <a:endParaRPr sz="1800" b="1"/>
          </a:p>
        </p:txBody>
      </p:sp>
      <p:sp>
        <p:nvSpPr>
          <p:cNvPr id="404" name="Google Shape;404;p2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25"/>
          <p:cNvSpPr txBox="1"/>
          <p:nvPr/>
        </p:nvSpPr>
        <p:spPr>
          <a:xfrm>
            <a:off x="595875" y="1389475"/>
            <a:ext cx="8025000" cy="3184200"/>
          </a:xfrm>
          <a:prstGeom prst="rect">
            <a:avLst/>
          </a:prstGeom>
          <a:noFill/>
          <a:ln>
            <a:noFill/>
          </a:ln>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Clr>
                <a:srgbClr val="FFFFFF"/>
              </a:buClr>
              <a:buSzPts val="1800"/>
              <a:buChar char="●"/>
            </a:pPr>
            <a:r>
              <a:rPr lang="en" sz="1800" b="1">
                <a:solidFill>
                  <a:srgbClr val="FFFFFF"/>
                </a:solidFill>
              </a:rPr>
              <a:t>Epochs: </a:t>
            </a:r>
            <a:r>
              <a:rPr lang="en" sz="1800" b="1"/>
              <a:t>20</a:t>
            </a:r>
            <a:endParaRPr sz="1800" b="1"/>
          </a:p>
          <a:p>
            <a:pPr marL="457200" lvl="0" indent="-342900" algn="l" rtl="0">
              <a:lnSpc>
                <a:spcPct val="200000"/>
              </a:lnSpc>
              <a:spcBef>
                <a:spcPts val="0"/>
              </a:spcBef>
              <a:spcAft>
                <a:spcPts val="0"/>
              </a:spcAft>
              <a:buClr>
                <a:srgbClr val="FFFFFF"/>
              </a:buClr>
              <a:buSzPts val="1800"/>
              <a:buChar char="●"/>
            </a:pPr>
            <a:r>
              <a:rPr lang="en" sz="1800" b="1">
                <a:solidFill>
                  <a:srgbClr val="FFFFFF"/>
                </a:solidFill>
              </a:rPr>
              <a:t>Triplets generated: </a:t>
            </a:r>
            <a:r>
              <a:rPr lang="en" sz="1800" b="1"/>
              <a:t>~25000</a:t>
            </a:r>
            <a:endParaRPr sz="1800" b="1"/>
          </a:p>
          <a:p>
            <a:pPr marL="457200" lvl="0" indent="-342900" algn="l" rtl="0">
              <a:lnSpc>
                <a:spcPct val="200000"/>
              </a:lnSpc>
              <a:spcBef>
                <a:spcPts val="0"/>
              </a:spcBef>
              <a:spcAft>
                <a:spcPts val="0"/>
              </a:spcAft>
              <a:buClr>
                <a:srgbClr val="FFFFFF"/>
              </a:buClr>
              <a:buSzPts val="1800"/>
              <a:buChar char="●"/>
            </a:pPr>
            <a:r>
              <a:rPr lang="en" sz="1800" b="1">
                <a:solidFill>
                  <a:srgbClr val="FFFFFF"/>
                </a:solidFill>
              </a:rPr>
              <a:t>Time taken:</a:t>
            </a:r>
            <a:r>
              <a:rPr lang="en" sz="1800" b="1"/>
              <a:t> ~12 hrs</a:t>
            </a:r>
            <a:endParaRPr sz="1800" b="1"/>
          </a:p>
        </p:txBody>
      </p:sp>
      <p:sp>
        <p:nvSpPr>
          <p:cNvPr id="410" name="Google Shape;410;p25"/>
          <p:cNvSpPr txBox="1">
            <a:spLocks noGrp="1"/>
          </p:cNvSpPr>
          <p:nvPr>
            <p:ph type="ctrTitle" idx="4294967295"/>
          </p:nvPr>
        </p:nvSpPr>
        <p:spPr>
          <a:xfrm>
            <a:off x="371825" y="287441"/>
            <a:ext cx="4255500" cy="49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Training - Model with masked LFW</a:t>
            </a:r>
            <a:endParaRPr>
              <a:solidFill>
                <a:schemeClr val="lt1"/>
              </a:solidFill>
            </a:endParaRPr>
          </a:p>
        </p:txBody>
      </p:sp>
      <p:pic>
        <p:nvPicPr>
          <p:cNvPr id="411" name="Google Shape;411;p25"/>
          <p:cNvPicPr preferRelativeResize="0"/>
          <p:nvPr/>
        </p:nvPicPr>
        <p:blipFill>
          <a:blip r:embed="rId3">
            <a:alphaModFix/>
          </a:blip>
          <a:stretch>
            <a:fillRect/>
          </a:stretch>
        </p:blipFill>
        <p:spPr>
          <a:xfrm>
            <a:off x="4928100" y="1179850"/>
            <a:ext cx="3472301" cy="2593375"/>
          </a:xfrm>
          <a:prstGeom prst="rect">
            <a:avLst/>
          </a:prstGeom>
          <a:noFill/>
          <a:ln>
            <a:noFill/>
          </a:ln>
        </p:spPr>
      </p:pic>
      <p:sp>
        <p:nvSpPr>
          <p:cNvPr id="412" name="Google Shape;412;p25"/>
          <p:cNvSpPr txBox="1"/>
          <p:nvPr/>
        </p:nvSpPr>
        <p:spPr>
          <a:xfrm>
            <a:off x="7754950" y="152775"/>
            <a:ext cx="1901400" cy="49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t>Kaiwen</a:t>
            </a:r>
            <a:endParaRPr sz="1800" b="1"/>
          </a:p>
        </p:txBody>
      </p:sp>
      <p:sp>
        <p:nvSpPr>
          <p:cNvPr id="413" name="Google Shape;413;p2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Google Shape;418;p26"/>
          <p:cNvSpPr txBox="1"/>
          <p:nvPr/>
        </p:nvSpPr>
        <p:spPr>
          <a:xfrm>
            <a:off x="595875" y="1389475"/>
            <a:ext cx="8025000" cy="3184200"/>
          </a:xfrm>
          <a:prstGeom prst="rect">
            <a:avLst/>
          </a:prstGeom>
          <a:noFill/>
          <a:ln>
            <a:noFill/>
          </a:ln>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Clr>
                <a:srgbClr val="FFFFFF"/>
              </a:buClr>
              <a:buSzPts val="1800"/>
              <a:buChar char="●"/>
            </a:pPr>
            <a:r>
              <a:rPr lang="en" sz="1800" b="1">
                <a:solidFill>
                  <a:srgbClr val="FFFFFF"/>
                </a:solidFill>
              </a:rPr>
              <a:t>Epochs: </a:t>
            </a:r>
            <a:r>
              <a:rPr lang="en" sz="1800" b="1"/>
              <a:t>100</a:t>
            </a:r>
            <a:endParaRPr sz="1800" b="1"/>
          </a:p>
          <a:p>
            <a:pPr marL="457200" lvl="0" indent="-342900" algn="l" rtl="0">
              <a:lnSpc>
                <a:spcPct val="200000"/>
              </a:lnSpc>
              <a:spcBef>
                <a:spcPts val="0"/>
              </a:spcBef>
              <a:spcAft>
                <a:spcPts val="0"/>
              </a:spcAft>
              <a:buClr>
                <a:srgbClr val="FFFFFF"/>
              </a:buClr>
              <a:buSzPts val="1800"/>
              <a:buChar char="●"/>
            </a:pPr>
            <a:r>
              <a:rPr lang="en" sz="1800" b="1">
                <a:solidFill>
                  <a:srgbClr val="FFFFFF"/>
                </a:solidFill>
              </a:rPr>
              <a:t>Triplets generated: </a:t>
            </a:r>
            <a:r>
              <a:rPr lang="en" sz="1800" b="1"/>
              <a:t>~2000</a:t>
            </a:r>
            <a:endParaRPr sz="1800" b="1"/>
          </a:p>
          <a:p>
            <a:pPr marL="457200" lvl="0" indent="-342900" algn="l" rtl="0">
              <a:lnSpc>
                <a:spcPct val="200000"/>
              </a:lnSpc>
              <a:spcBef>
                <a:spcPts val="0"/>
              </a:spcBef>
              <a:spcAft>
                <a:spcPts val="0"/>
              </a:spcAft>
              <a:buClr>
                <a:srgbClr val="FFFFFF"/>
              </a:buClr>
              <a:buSzPts val="1800"/>
              <a:buChar char="●"/>
            </a:pPr>
            <a:r>
              <a:rPr lang="en" sz="1800" b="1">
                <a:solidFill>
                  <a:srgbClr val="FFFFFF"/>
                </a:solidFill>
              </a:rPr>
              <a:t>Time taken: </a:t>
            </a:r>
            <a:r>
              <a:rPr lang="en" sz="1800" b="1"/>
              <a:t>~2 hrs</a:t>
            </a:r>
            <a:endParaRPr sz="1800" b="1"/>
          </a:p>
        </p:txBody>
      </p:sp>
      <p:sp>
        <p:nvSpPr>
          <p:cNvPr id="419" name="Google Shape;419;p26"/>
          <p:cNvSpPr txBox="1">
            <a:spLocks noGrp="1"/>
          </p:cNvSpPr>
          <p:nvPr>
            <p:ph type="ctrTitle" idx="4294967295"/>
          </p:nvPr>
        </p:nvSpPr>
        <p:spPr>
          <a:xfrm>
            <a:off x="371825" y="287441"/>
            <a:ext cx="4255500" cy="49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Training - Model with RWMRFD</a:t>
            </a:r>
            <a:endParaRPr>
              <a:solidFill>
                <a:schemeClr val="lt1"/>
              </a:solidFill>
            </a:endParaRPr>
          </a:p>
        </p:txBody>
      </p:sp>
      <p:pic>
        <p:nvPicPr>
          <p:cNvPr id="420" name="Google Shape;420;p26"/>
          <p:cNvPicPr preferRelativeResize="0"/>
          <p:nvPr/>
        </p:nvPicPr>
        <p:blipFill>
          <a:blip r:embed="rId3">
            <a:alphaModFix/>
          </a:blip>
          <a:stretch>
            <a:fillRect/>
          </a:stretch>
        </p:blipFill>
        <p:spPr>
          <a:xfrm>
            <a:off x="4550800" y="1589850"/>
            <a:ext cx="3921075" cy="2928549"/>
          </a:xfrm>
          <a:prstGeom prst="rect">
            <a:avLst/>
          </a:prstGeom>
          <a:noFill/>
          <a:ln>
            <a:noFill/>
          </a:ln>
        </p:spPr>
      </p:pic>
      <p:sp>
        <p:nvSpPr>
          <p:cNvPr id="421" name="Google Shape;421;p26"/>
          <p:cNvSpPr txBox="1"/>
          <p:nvPr/>
        </p:nvSpPr>
        <p:spPr>
          <a:xfrm>
            <a:off x="7754950" y="152775"/>
            <a:ext cx="1901400" cy="49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t>Kaiwen</a:t>
            </a:r>
            <a:endParaRPr sz="1800" b="1"/>
          </a:p>
        </p:txBody>
      </p:sp>
      <p:sp>
        <p:nvSpPr>
          <p:cNvPr id="422" name="Google Shape;422;p2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27"/>
          <p:cNvSpPr txBox="1"/>
          <p:nvPr/>
        </p:nvSpPr>
        <p:spPr>
          <a:xfrm>
            <a:off x="595875" y="1389475"/>
            <a:ext cx="8025000" cy="3184200"/>
          </a:xfrm>
          <a:prstGeom prst="rect">
            <a:avLst/>
          </a:prstGeom>
          <a:noFill/>
          <a:ln>
            <a:noFill/>
          </a:ln>
        </p:spPr>
        <p:txBody>
          <a:bodyPr spcFirstLastPara="1" wrap="square" lIns="91425" tIns="91425" rIns="91425" bIns="91425" anchor="t" anchorCtr="0">
            <a:noAutofit/>
          </a:bodyPr>
          <a:lstStyle/>
          <a:p>
            <a:pPr marL="457200" lvl="0" indent="-336550" algn="l" rtl="0">
              <a:lnSpc>
                <a:spcPct val="200000"/>
              </a:lnSpc>
              <a:spcBef>
                <a:spcPts val="0"/>
              </a:spcBef>
              <a:spcAft>
                <a:spcPts val="0"/>
              </a:spcAft>
              <a:buSzPts val="1700"/>
              <a:buChar char="●"/>
            </a:pPr>
            <a:r>
              <a:rPr lang="en" sz="1700" b="1"/>
              <a:t>Accuracy is important</a:t>
            </a:r>
            <a:endParaRPr sz="1700" b="1"/>
          </a:p>
          <a:p>
            <a:pPr marL="457200" lvl="0" indent="-336550" algn="l" rtl="0">
              <a:lnSpc>
                <a:spcPct val="200000"/>
              </a:lnSpc>
              <a:spcBef>
                <a:spcPts val="0"/>
              </a:spcBef>
              <a:spcAft>
                <a:spcPts val="0"/>
              </a:spcAft>
              <a:buSzPts val="1700"/>
              <a:buChar char="●"/>
            </a:pPr>
            <a:r>
              <a:rPr lang="en" sz="1700" b="1"/>
              <a:t>True Positive rate high, False Positive rate MUST be low</a:t>
            </a:r>
            <a:endParaRPr sz="1700" b="1"/>
          </a:p>
          <a:p>
            <a:pPr marL="457200" lvl="0" indent="-336550" algn="l" rtl="0">
              <a:lnSpc>
                <a:spcPct val="200000"/>
              </a:lnSpc>
              <a:spcBef>
                <a:spcPts val="0"/>
              </a:spcBef>
              <a:spcAft>
                <a:spcPts val="0"/>
              </a:spcAft>
              <a:buSzPts val="1700"/>
              <a:buChar char="●"/>
            </a:pPr>
            <a:r>
              <a:rPr lang="en" sz="1700" b="1"/>
              <a:t>False Negative rate as low as possible</a:t>
            </a:r>
            <a:endParaRPr sz="1700" b="1"/>
          </a:p>
          <a:p>
            <a:pPr marL="457200" lvl="0" indent="-336550" algn="l" rtl="0">
              <a:lnSpc>
                <a:spcPct val="200000"/>
              </a:lnSpc>
              <a:spcBef>
                <a:spcPts val="0"/>
              </a:spcBef>
              <a:spcAft>
                <a:spcPts val="0"/>
              </a:spcAft>
              <a:buSzPts val="1700"/>
              <a:buChar char="●"/>
            </a:pPr>
            <a:r>
              <a:rPr lang="en" sz="1700" b="1"/>
              <a:t>Threshold Hyperparameter</a:t>
            </a:r>
            <a:endParaRPr sz="1700" b="1"/>
          </a:p>
          <a:p>
            <a:pPr marL="457200" lvl="0" indent="-336550" algn="l" rtl="0">
              <a:lnSpc>
                <a:spcPct val="200000"/>
              </a:lnSpc>
              <a:spcBef>
                <a:spcPts val="0"/>
              </a:spcBef>
              <a:spcAft>
                <a:spcPts val="0"/>
              </a:spcAft>
              <a:buSzPts val="1700"/>
              <a:buChar char="●"/>
            </a:pPr>
            <a:r>
              <a:rPr lang="en" sz="1700" b="1"/>
              <a:t>Metrics: </a:t>
            </a:r>
            <a:endParaRPr sz="1700" b="1"/>
          </a:p>
          <a:p>
            <a:pPr marL="914400" lvl="1" indent="-336550" algn="l" rtl="0">
              <a:lnSpc>
                <a:spcPct val="200000"/>
              </a:lnSpc>
              <a:spcBef>
                <a:spcPts val="0"/>
              </a:spcBef>
              <a:spcAft>
                <a:spcPts val="0"/>
              </a:spcAft>
              <a:buSzPts val="1700"/>
              <a:buChar char="○"/>
            </a:pPr>
            <a:r>
              <a:rPr lang="en" sz="1700" b="1"/>
              <a:t>Precision: TP / (TP + FP)</a:t>
            </a:r>
            <a:endParaRPr sz="1700" b="1"/>
          </a:p>
          <a:p>
            <a:pPr marL="914400" lvl="1" indent="-336550" algn="l" rtl="0">
              <a:lnSpc>
                <a:spcPct val="200000"/>
              </a:lnSpc>
              <a:spcBef>
                <a:spcPts val="0"/>
              </a:spcBef>
              <a:spcAft>
                <a:spcPts val="0"/>
              </a:spcAft>
              <a:buSzPts val="1700"/>
              <a:buChar char="○"/>
            </a:pPr>
            <a:r>
              <a:rPr lang="en" sz="1700" b="1"/>
              <a:t>Recall: TP / (TP + FN)</a:t>
            </a:r>
            <a:endParaRPr sz="1700" b="1"/>
          </a:p>
        </p:txBody>
      </p:sp>
      <p:sp>
        <p:nvSpPr>
          <p:cNvPr id="428" name="Google Shape;428;p27"/>
          <p:cNvSpPr txBox="1">
            <a:spLocks noGrp="1"/>
          </p:cNvSpPr>
          <p:nvPr>
            <p:ph type="ctrTitle" idx="4294967295"/>
          </p:nvPr>
        </p:nvSpPr>
        <p:spPr>
          <a:xfrm>
            <a:off x="371825" y="287441"/>
            <a:ext cx="4255500" cy="49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Results- What we are concerned about</a:t>
            </a:r>
            <a:endParaRPr>
              <a:solidFill>
                <a:schemeClr val="lt1"/>
              </a:solidFill>
            </a:endParaRPr>
          </a:p>
        </p:txBody>
      </p:sp>
      <p:sp>
        <p:nvSpPr>
          <p:cNvPr id="429" name="Google Shape;429;p27"/>
          <p:cNvSpPr txBox="1"/>
          <p:nvPr/>
        </p:nvSpPr>
        <p:spPr>
          <a:xfrm>
            <a:off x="7754950" y="152775"/>
            <a:ext cx="1901400" cy="49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t>Hanan</a:t>
            </a:r>
            <a:endParaRPr sz="1800" b="1"/>
          </a:p>
        </p:txBody>
      </p:sp>
      <p:sp>
        <p:nvSpPr>
          <p:cNvPr id="430" name="Google Shape;430;p2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28"/>
          <p:cNvSpPr txBox="1">
            <a:spLocks noGrp="1"/>
          </p:cNvSpPr>
          <p:nvPr>
            <p:ph type="ctrTitle"/>
          </p:nvPr>
        </p:nvSpPr>
        <p:spPr>
          <a:xfrm>
            <a:off x="371825" y="287441"/>
            <a:ext cx="4255500" cy="49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t>Results - Baseline</a:t>
            </a:r>
            <a:endParaRPr sz="3000"/>
          </a:p>
        </p:txBody>
      </p:sp>
      <p:sp>
        <p:nvSpPr>
          <p:cNvPr id="436" name="Google Shape;436;p28"/>
          <p:cNvSpPr/>
          <p:nvPr/>
        </p:nvSpPr>
        <p:spPr>
          <a:xfrm>
            <a:off x="371825" y="891700"/>
            <a:ext cx="6838800" cy="442500"/>
          </a:xfrm>
          <a:prstGeom prst="roundRect">
            <a:avLst>
              <a:gd name="adj" fmla="val 50000"/>
            </a:avLst>
          </a:prstGeom>
          <a:solidFill>
            <a:srgbClr val="C27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lt1"/>
                </a:solidFill>
              </a:rPr>
              <a:t>Using Pretrained VGGFace2 on Masked LFW dataset </a:t>
            </a:r>
            <a:endParaRPr>
              <a:solidFill>
                <a:srgbClr val="FFFFFF"/>
              </a:solidFill>
            </a:endParaRPr>
          </a:p>
        </p:txBody>
      </p:sp>
      <p:pic>
        <p:nvPicPr>
          <p:cNvPr id="437" name="Google Shape;437;p28"/>
          <p:cNvPicPr preferRelativeResize="0"/>
          <p:nvPr/>
        </p:nvPicPr>
        <p:blipFill>
          <a:blip r:embed="rId3">
            <a:alphaModFix/>
          </a:blip>
          <a:stretch>
            <a:fillRect/>
          </a:stretch>
        </p:blipFill>
        <p:spPr>
          <a:xfrm>
            <a:off x="605825" y="1549975"/>
            <a:ext cx="3551574" cy="2652575"/>
          </a:xfrm>
          <a:prstGeom prst="rect">
            <a:avLst/>
          </a:prstGeom>
          <a:noFill/>
          <a:ln>
            <a:noFill/>
          </a:ln>
        </p:spPr>
      </p:pic>
      <p:pic>
        <p:nvPicPr>
          <p:cNvPr id="438" name="Google Shape;438;p28"/>
          <p:cNvPicPr preferRelativeResize="0"/>
          <p:nvPr/>
        </p:nvPicPr>
        <p:blipFill>
          <a:blip r:embed="rId4">
            <a:alphaModFix/>
          </a:blip>
          <a:stretch>
            <a:fillRect/>
          </a:stretch>
        </p:blipFill>
        <p:spPr>
          <a:xfrm>
            <a:off x="4479550" y="1537975"/>
            <a:ext cx="3583699" cy="2676575"/>
          </a:xfrm>
          <a:prstGeom prst="rect">
            <a:avLst/>
          </a:prstGeom>
          <a:noFill/>
          <a:ln>
            <a:noFill/>
          </a:ln>
        </p:spPr>
      </p:pic>
      <p:sp>
        <p:nvSpPr>
          <p:cNvPr id="439" name="Google Shape;439;p28"/>
          <p:cNvSpPr txBox="1"/>
          <p:nvPr/>
        </p:nvSpPr>
        <p:spPr>
          <a:xfrm>
            <a:off x="7754950" y="152775"/>
            <a:ext cx="1901400" cy="49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t>Hanan</a:t>
            </a:r>
            <a:endParaRPr sz="1800" b="1"/>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29"/>
          <p:cNvSpPr txBox="1">
            <a:spLocks noGrp="1"/>
          </p:cNvSpPr>
          <p:nvPr>
            <p:ph type="ctrTitle"/>
          </p:nvPr>
        </p:nvSpPr>
        <p:spPr>
          <a:xfrm>
            <a:off x="371825" y="287441"/>
            <a:ext cx="4255500" cy="49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t>Results - Baseline</a:t>
            </a:r>
            <a:endParaRPr sz="3000"/>
          </a:p>
        </p:txBody>
      </p:sp>
      <p:sp>
        <p:nvSpPr>
          <p:cNvPr id="445" name="Google Shape;445;p29"/>
          <p:cNvSpPr/>
          <p:nvPr/>
        </p:nvSpPr>
        <p:spPr>
          <a:xfrm>
            <a:off x="371825" y="891700"/>
            <a:ext cx="6838800" cy="442500"/>
          </a:xfrm>
          <a:prstGeom prst="roundRect">
            <a:avLst>
              <a:gd name="adj" fmla="val 50000"/>
            </a:avLst>
          </a:prstGeom>
          <a:solidFill>
            <a:srgbClr val="C27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lt1"/>
                </a:solidFill>
              </a:rPr>
              <a:t>Using Pretrained VGGFace2 on RMFRD dataset </a:t>
            </a:r>
            <a:endParaRPr>
              <a:solidFill>
                <a:srgbClr val="FFFFFF"/>
              </a:solidFill>
            </a:endParaRPr>
          </a:p>
        </p:txBody>
      </p:sp>
      <p:pic>
        <p:nvPicPr>
          <p:cNvPr id="446" name="Google Shape;446;p29"/>
          <p:cNvPicPr preferRelativeResize="0"/>
          <p:nvPr/>
        </p:nvPicPr>
        <p:blipFill>
          <a:blip r:embed="rId3">
            <a:alphaModFix/>
          </a:blip>
          <a:stretch>
            <a:fillRect/>
          </a:stretch>
        </p:blipFill>
        <p:spPr>
          <a:xfrm>
            <a:off x="4465800" y="1549975"/>
            <a:ext cx="3551574" cy="2652577"/>
          </a:xfrm>
          <a:prstGeom prst="rect">
            <a:avLst/>
          </a:prstGeom>
          <a:noFill/>
          <a:ln>
            <a:noFill/>
          </a:ln>
        </p:spPr>
      </p:pic>
      <p:pic>
        <p:nvPicPr>
          <p:cNvPr id="447" name="Google Shape;447;p29"/>
          <p:cNvPicPr preferRelativeResize="0"/>
          <p:nvPr/>
        </p:nvPicPr>
        <p:blipFill>
          <a:blip r:embed="rId4">
            <a:alphaModFix/>
          </a:blip>
          <a:stretch>
            <a:fillRect/>
          </a:stretch>
        </p:blipFill>
        <p:spPr>
          <a:xfrm>
            <a:off x="537550" y="1549972"/>
            <a:ext cx="3551574" cy="2652577"/>
          </a:xfrm>
          <a:prstGeom prst="rect">
            <a:avLst/>
          </a:prstGeom>
          <a:noFill/>
          <a:ln>
            <a:noFill/>
          </a:ln>
        </p:spPr>
      </p:pic>
      <p:sp>
        <p:nvSpPr>
          <p:cNvPr id="448" name="Google Shape;448;p29"/>
          <p:cNvSpPr txBox="1"/>
          <p:nvPr/>
        </p:nvSpPr>
        <p:spPr>
          <a:xfrm>
            <a:off x="7754950" y="152775"/>
            <a:ext cx="1901400" cy="49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t>Hanan</a:t>
            </a:r>
            <a:endParaRPr sz="1800" b="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30"/>
          <p:cNvSpPr txBox="1">
            <a:spLocks noGrp="1"/>
          </p:cNvSpPr>
          <p:nvPr>
            <p:ph type="ctrTitle" idx="4294967295"/>
          </p:nvPr>
        </p:nvSpPr>
        <p:spPr>
          <a:xfrm>
            <a:off x="371825" y="134375"/>
            <a:ext cx="3236100" cy="49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chemeClr val="lt1"/>
                </a:solidFill>
              </a:rPr>
              <a:t>Baseline cases:</a:t>
            </a:r>
            <a:endParaRPr sz="3000">
              <a:solidFill>
                <a:schemeClr val="lt1"/>
              </a:solidFill>
            </a:endParaRPr>
          </a:p>
        </p:txBody>
      </p:sp>
      <p:grpSp>
        <p:nvGrpSpPr>
          <p:cNvPr id="454" name="Google Shape;454;p30"/>
          <p:cNvGrpSpPr/>
          <p:nvPr/>
        </p:nvGrpSpPr>
        <p:grpSpPr>
          <a:xfrm>
            <a:off x="603725" y="1131075"/>
            <a:ext cx="1323988" cy="619175"/>
            <a:chOff x="1013943" y="3466191"/>
            <a:chExt cx="1342923" cy="629179"/>
          </a:xfrm>
        </p:grpSpPr>
        <p:pic>
          <p:nvPicPr>
            <p:cNvPr id="455" name="Google Shape;455;p30"/>
            <p:cNvPicPr preferRelativeResize="0"/>
            <p:nvPr/>
          </p:nvPicPr>
          <p:blipFill rotWithShape="1">
            <a:blip r:embed="rId3">
              <a:alphaModFix/>
            </a:blip>
            <a:srcRect l="25031" t="59384" r="64546" b="26298"/>
            <a:stretch/>
          </p:blipFill>
          <p:spPr>
            <a:xfrm>
              <a:off x="1013943" y="3466191"/>
              <a:ext cx="613197" cy="629179"/>
            </a:xfrm>
            <a:prstGeom prst="rect">
              <a:avLst/>
            </a:prstGeom>
            <a:noFill/>
            <a:ln>
              <a:noFill/>
            </a:ln>
          </p:spPr>
        </p:pic>
        <p:pic>
          <p:nvPicPr>
            <p:cNvPr id="456" name="Google Shape;456;p30"/>
            <p:cNvPicPr preferRelativeResize="0"/>
            <p:nvPr/>
          </p:nvPicPr>
          <p:blipFill rotWithShape="1">
            <a:blip r:embed="rId3">
              <a:alphaModFix/>
            </a:blip>
            <a:srcRect l="67316" t="59382" r="22261" b="26301"/>
            <a:stretch/>
          </p:blipFill>
          <p:spPr>
            <a:xfrm>
              <a:off x="1743669" y="3466191"/>
              <a:ext cx="613197" cy="629179"/>
            </a:xfrm>
            <a:prstGeom prst="rect">
              <a:avLst/>
            </a:prstGeom>
            <a:noFill/>
            <a:ln>
              <a:noFill/>
            </a:ln>
          </p:spPr>
        </p:pic>
      </p:grpSp>
      <p:sp>
        <p:nvSpPr>
          <p:cNvPr id="457" name="Google Shape;457;p30"/>
          <p:cNvSpPr txBox="1">
            <a:spLocks noGrp="1"/>
          </p:cNvSpPr>
          <p:nvPr>
            <p:ph type="ctrTitle" idx="4294967295"/>
          </p:nvPr>
        </p:nvSpPr>
        <p:spPr>
          <a:xfrm>
            <a:off x="371825" y="671100"/>
            <a:ext cx="3660000" cy="49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A61C00"/>
                </a:solidFill>
              </a:rPr>
              <a:t>Easy Case(Correctly Classified):</a:t>
            </a:r>
            <a:endParaRPr sz="1800">
              <a:solidFill>
                <a:srgbClr val="A61C00"/>
              </a:solidFill>
            </a:endParaRPr>
          </a:p>
        </p:txBody>
      </p:sp>
      <p:grpSp>
        <p:nvGrpSpPr>
          <p:cNvPr id="458" name="Google Shape;458;p30"/>
          <p:cNvGrpSpPr/>
          <p:nvPr/>
        </p:nvGrpSpPr>
        <p:grpSpPr>
          <a:xfrm>
            <a:off x="609900" y="1891625"/>
            <a:ext cx="1311650" cy="594800"/>
            <a:chOff x="2988397" y="4097694"/>
            <a:chExt cx="1308379" cy="619132"/>
          </a:xfrm>
        </p:grpSpPr>
        <p:pic>
          <p:nvPicPr>
            <p:cNvPr id="459" name="Google Shape;459;p30"/>
            <p:cNvPicPr preferRelativeResize="0"/>
            <p:nvPr/>
          </p:nvPicPr>
          <p:blipFill rotWithShape="1">
            <a:blip r:embed="rId4">
              <a:alphaModFix/>
            </a:blip>
            <a:srcRect l="25299" t="75479" r="65132" b="10815"/>
            <a:stretch/>
          </p:blipFill>
          <p:spPr>
            <a:xfrm>
              <a:off x="2988397" y="4097694"/>
              <a:ext cx="578728" cy="619132"/>
            </a:xfrm>
            <a:prstGeom prst="rect">
              <a:avLst/>
            </a:prstGeom>
            <a:noFill/>
            <a:ln>
              <a:noFill/>
            </a:ln>
          </p:spPr>
        </p:pic>
        <p:pic>
          <p:nvPicPr>
            <p:cNvPr id="460" name="Google Shape;460;p30"/>
            <p:cNvPicPr preferRelativeResize="0"/>
            <p:nvPr/>
          </p:nvPicPr>
          <p:blipFill rotWithShape="1">
            <a:blip r:embed="rId4">
              <a:alphaModFix/>
            </a:blip>
            <a:srcRect l="67382" t="75479" r="22566" b="10815"/>
            <a:stretch/>
          </p:blipFill>
          <p:spPr>
            <a:xfrm>
              <a:off x="3688871" y="4097694"/>
              <a:ext cx="607906" cy="619132"/>
            </a:xfrm>
            <a:prstGeom prst="rect">
              <a:avLst/>
            </a:prstGeom>
            <a:noFill/>
            <a:ln>
              <a:noFill/>
            </a:ln>
          </p:spPr>
        </p:pic>
      </p:grpSp>
      <p:grpSp>
        <p:nvGrpSpPr>
          <p:cNvPr id="461" name="Google Shape;461;p30"/>
          <p:cNvGrpSpPr/>
          <p:nvPr/>
        </p:nvGrpSpPr>
        <p:grpSpPr>
          <a:xfrm>
            <a:off x="607013" y="3086100"/>
            <a:ext cx="1317425" cy="594800"/>
            <a:chOff x="5249673" y="1881486"/>
            <a:chExt cx="1229859" cy="554644"/>
          </a:xfrm>
        </p:grpSpPr>
        <p:pic>
          <p:nvPicPr>
            <p:cNvPr id="462" name="Google Shape;462;p30"/>
            <p:cNvPicPr preferRelativeResize="0"/>
            <p:nvPr/>
          </p:nvPicPr>
          <p:blipFill rotWithShape="1">
            <a:blip r:embed="rId5">
              <a:alphaModFix/>
            </a:blip>
            <a:srcRect l="25255" t="27829" r="64768" b="58191"/>
            <a:stretch/>
          </p:blipFill>
          <p:spPr>
            <a:xfrm>
              <a:off x="5249673" y="1881486"/>
              <a:ext cx="560819" cy="554644"/>
            </a:xfrm>
            <a:prstGeom prst="rect">
              <a:avLst/>
            </a:prstGeom>
            <a:noFill/>
            <a:ln>
              <a:noFill/>
            </a:ln>
          </p:spPr>
        </p:pic>
        <p:pic>
          <p:nvPicPr>
            <p:cNvPr id="463" name="Google Shape;463;p30"/>
            <p:cNvPicPr preferRelativeResize="0"/>
            <p:nvPr/>
          </p:nvPicPr>
          <p:blipFill rotWithShape="1">
            <a:blip r:embed="rId5">
              <a:alphaModFix/>
            </a:blip>
            <a:srcRect l="67481" t="27828" r="22541" b="58193"/>
            <a:stretch/>
          </p:blipFill>
          <p:spPr>
            <a:xfrm>
              <a:off x="5918712" y="1881486"/>
              <a:ext cx="560819" cy="554644"/>
            </a:xfrm>
            <a:prstGeom prst="rect">
              <a:avLst/>
            </a:prstGeom>
            <a:noFill/>
            <a:ln>
              <a:noFill/>
            </a:ln>
          </p:spPr>
        </p:pic>
      </p:grpSp>
      <p:grpSp>
        <p:nvGrpSpPr>
          <p:cNvPr id="464" name="Google Shape;464;p30"/>
          <p:cNvGrpSpPr/>
          <p:nvPr/>
        </p:nvGrpSpPr>
        <p:grpSpPr>
          <a:xfrm>
            <a:off x="4757700" y="1131075"/>
            <a:ext cx="1301700" cy="594800"/>
            <a:chOff x="11929490" y="-853934"/>
            <a:chExt cx="1391895" cy="621266"/>
          </a:xfrm>
        </p:grpSpPr>
        <p:pic>
          <p:nvPicPr>
            <p:cNvPr id="465" name="Google Shape;465;p30"/>
            <p:cNvPicPr preferRelativeResize="0"/>
            <p:nvPr/>
          </p:nvPicPr>
          <p:blipFill rotWithShape="1">
            <a:blip r:embed="rId6">
              <a:alphaModFix/>
            </a:blip>
            <a:srcRect l="25029" t="28067" r="64879" b="58286"/>
            <a:stretch/>
          </p:blipFill>
          <p:spPr>
            <a:xfrm>
              <a:off x="11929490" y="-853934"/>
              <a:ext cx="615136" cy="621266"/>
            </a:xfrm>
            <a:prstGeom prst="rect">
              <a:avLst/>
            </a:prstGeom>
            <a:noFill/>
            <a:ln>
              <a:noFill/>
            </a:ln>
          </p:spPr>
        </p:pic>
        <p:pic>
          <p:nvPicPr>
            <p:cNvPr id="466" name="Google Shape;466;p30"/>
            <p:cNvPicPr preferRelativeResize="0"/>
            <p:nvPr/>
          </p:nvPicPr>
          <p:blipFill rotWithShape="1">
            <a:blip r:embed="rId6">
              <a:alphaModFix/>
            </a:blip>
            <a:srcRect l="67457" t="28067" r="22450" b="58286"/>
            <a:stretch/>
          </p:blipFill>
          <p:spPr>
            <a:xfrm>
              <a:off x="12706249" y="-853934"/>
              <a:ext cx="615136" cy="621266"/>
            </a:xfrm>
            <a:prstGeom prst="rect">
              <a:avLst/>
            </a:prstGeom>
            <a:noFill/>
            <a:ln>
              <a:noFill/>
            </a:ln>
          </p:spPr>
        </p:pic>
      </p:grpSp>
      <p:sp>
        <p:nvSpPr>
          <p:cNvPr id="467" name="Google Shape;467;p30"/>
          <p:cNvSpPr txBox="1"/>
          <p:nvPr/>
        </p:nvSpPr>
        <p:spPr>
          <a:xfrm>
            <a:off x="2052500" y="1163400"/>
            <a:ext cx="1511400" cy="120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unito"/>
                <a:ea typeface="Nunito"/>
                <a:cs typeface="Nunito"/>
                <a:sym typeface="Nunito"/>
              </a:rPr>
              <a:t>True Positive</a:t>
            </a:r>
            <a:endParaRPr>
              <a:latin typeface="Nunito"/>
              <a:ea typeface="Nunito"/>
              <a:cs typeface="Nunito"/>
              <a:sym typeface="Nunito"/>
            </a:endParaRPr>
          </a:p>
          <a:p>
            <a:pPr marL="0" lvl="0" indent="0" algn="l" rtl="0">
              <a:spcBef>
                <a:spcPts val="0"/>
              </a:spcBef>
              <a:spcAft>
                <a:spcPts val="0"/>
              </a:spcAft>
              <a:buNone/>
            </a:pPr>
            <a:r>
              <a:rPr lang="en">
                <a:latin typeface="Nunito"/>
                <a:ea typeface="Nunito"/>
                <a:cs typeface="Nunito"/>
                <a:sym typeface="Nunito"/>
              </a:rPr>
              <a:t>Distance: 0.48</a:t>
            </a:r>
            <a:endParaRPr>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a:p>
            <a:pPr marL="0" lvl="0" indent="0" algn="l" rtl="0">
              <a:spcBef>
                <a:spcPts val="0"/>
              </a:spcBef>
              <a:spcAft>
                <a:spcPts val="0"/>
              </a:spcAft>
              <a:buNone/>
            </a:pPr>
            <a:r>
              <a:rPr lang="en">
                <a:latin typeface="Nunito"/>
                <a:ea typeface="Nunito"/>
                <a:cs typeface="Nunito"/>
                <a:sym typeface="Nunito"/>
              </a:rPr>
              <a:t>True Negative</a:t>
            </a:r>
            <a:endParaRPr>
              <a:latin typeface="Nunito"/>
              <a:ea typeface="Nunito"/>
              <a:cs typeface="Nunito"/>
              <a:sym typeface="Nunito"/>
            </a:endParaRPr>
          </a:p>
          <a:p>
            <a:pPr marL="0" lvl="0" indent="0" algn="l" rtl="0">
              <a:spcBef>
                <a:spcPts val="0"/>
              </a:spcBef>
              <a:spcAft>
                <a:spcPts val="0"/>
              </a:spcAft>
              <a:buNone/>
            </a:pPr>
            <a:r>
              <a:rPr lang="en">
                <a:latin typeface="Nunito"/>
                <a:ea typeface="Nunito"/>
                <a:cs typeface="Nunito"/>
                <a:sym typeface="Nunito"/>
              </a:rPr>
              <a:t>Distance: 1.805</a:t>
            </a:r>
            <a:endParaRPr>
              <a:latin typeface="Nunito"/>
              <a:ea typeface="Nunito"/>
              <a:cs typeface="Nunito"/>
              <a:sym typeface="Nunito"/>
            </a:endParaRPr>
          </a:p>
        </p:txBody>
      </p:sp>
      <p:sp>
        <p:nvSpPr>
          <p:cNvPr id="468" name="Google Shape;468;p30"/>
          <p:cNvSpPr txBox="1">
            <a:spLocks noGrp="1"/>
          </p:cNvSpPr>
          <p:nvPr>
            <p:ph type="ctrTitle" idx="4294967295"/>
          </p:nvPr>
        </p:nvSpPr>
        <p:spPr>
          <a:xfrm>
            <a:off x="371825" y="2571750"/>
            <a:ext cx="3911100" cy="49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A61C00"/>
                </a:solidFill>
              </a:rPr>
              <a:t>Hard Case(Incorrectly Classified):</a:t>
            </a:r>
            <a:endParaRPr sz="1800">
              <a:solidFill>
                <a:srgbClr val="A61C00"/>
              </a:solidFill>
            </a:endParaRPr>
          </a:p>
        </p:txBody>
      </p:sp>
      <p:sp>
        <p:nvSpPr>
          <p:cNvPr id="469" name="Google Shape;469;p30"/>
          <p:cNvSpPr txBox="1"/>
          <p:nvPr/>
        </p:nvSpPr>
        <p:spPr>
          <a:xfrm>
            <a:off x="2014775" y="3169075"/>
            <a:ext cx="1511400" cy="1209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unito"/>
                <a:ea typeface="Nunito"/>
                <a:cs typeface="Nunito"/>
                <a:sym typeface="Nunito"/>
              </a:rPr>
              <a:t>False Positive</a:t>
            </a:r>
            <a:endParaRPr>
              <a:latin typeface="Nunito"/>
              <a:ea typeface="Nunito"/>
              <a:cs typeface="Nunito"/>
              <a:sym typeface="Nunito"/>
            </a:endParaRPr>
          </a:p>
          <a:p>
            <a:pPr marL="0" lvl="0" indent="0" algn="l" rtl="0">
              <a:spcBef>
                <a:spcPts val="0"/>
              </a:spcBef>
              <a:spcAft>
                <a:spcPts val="0"/>
              </a:spcAft>
              <a:buNone/>
            </a:pPr>
            <a:r>
              <a:rPr lang="en">
                <a:latin typeface="Nunito"/>
                <a:ea typeface="Nunito"/>
                <a:cs typeface="Nunito"/>
                <a:sym typeface="Nunito"/>
              </a:rPr>
              <a:t>Distance: 0.45</a:t>
            </a:r>
            <a:endParaRPr>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a:p>
            <a:pPr marL="0" lvl="0" indent="0" algn="l" rtl="0">
              <a:spcBef>
                <a:spcPts val="0"/>
              </a:spcBef>
              <a:spcAft>
                <a:spcPts val="0"/>
              </a:spcAft>
              <a:buNone/>
            </a:pPr>
            <a:r>
              <a:rPr lang="en">
                <a:latin typeface="Nunito"/>
                <a:ea typeface="Nunito"/>
                <a:cs typeface="Nunito"/>
                <a:sym typeface="Nunito"/>
              </a:rPr>
              <a:t>False Negative</a:t>
            </a:r>
            <a:endParaRPr>
              <a:latin typeface="Nunito"/>
              <a:ea typeface="Nunito"/>
              <a:cs typeface="Nunito"/>
              <a:sym typeface="Nunito"/>
            </a:endParaRPr>
          </a:p>
          <a:p>
            <a:pPr marL="0" lvl="0" indent="0" algn="l" rtl="0">
              <a:spcBef>
                <a:spcPts val="0"/>
              </a:spcBef>
              <a:spcAft>
                <a:spcPts val="0"/>
              </a:spcAft>
              <a:buNone/>
            </a:pPr>
            <a:r>
              <a:rPr lang="en">
                <a:latin typeface="Nunito"/>
                <a:ea typeface="Nunito"/>
                <a:cs typeface="Nunito"/>
                <a:sym typeface="Nunito"/>
              </a:rPr>
              <a:t>Distance: 1.45</a:t>
            </a:r>
            <a:endParaRPr>
              <a:latin typeface="Nunito"/>
              <a:ea typeface="Nunito"/>
              <a:cs typeface="Nunito"/>
              <a:sym typeface="Nunito"/>
            </a:endParaRPr>
          </a:p>
        </p:txBody>
      </p:sp>
      <p:sp>
        <p:nvSpPr>
          <p:cNvPr id="470" name="Google Shape;470;p30"/>
          <p:cNvSpPr txBox="1"/>
          <p:nvPr/>
        </p:nvSpPr>
        <p:spPr>
          <a:xfrm>
            <a:off x="7754950" y="152775"/>
            <a:ext cx="1901400" cy="49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t>Hanan</a:t>
            </a:r>
            <a:endParaRPr sz="1800" b="1"/>
          </a:p>
        </p:txBody>
      </p:sp>
      <p:sp>
        <p:nvSpPr>
          <p:cNvPr id="471" name="Google Shape;471;p3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sp>
        <p:nvSpPr>
          <p:cNvPr id="472" name="Google Shape;472;p30"/>
          <p:cNvSpPr txBox="1">
            <a:spLocks noGrp="1"/>
          </p:cNvSpPr>
          <p:nvPr>
            <p:ph type="ctrTitle" idx="4294967295"/>
          </p:nvPr>
        </p:nvSpPr>
        <p:spPr>
          <a:xfrm>
            <a:off x="4419650" y="671100"/>
            <a:ext cx="4439700" cy="49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A61C00"/>
                </a:solidFill>
              </a:rPr>
              <a:t>Average Case(depends on threshold):</a:t>
            </a:r>
            <a:endParaRPr sz="1800">
              <a:solidFill>
                <a:srgbClr val="A61C00"/>
              </a:solidFill>
            </a:endParaRPr>
          </a:p>
        </p:txBody>
      </p:sp>
      <p:pic>
        <p:nvPicPr>
          <p:cNvPr id="473" name="Google Shape;473;p30"/>
          <p:cNvPicPr preferRelativeResize="0"/>
          <p:nvPr/>
        </p:nvPicPr>
        <p:blipFill>
          <a:blip r:embed="rId7">
            <a:alphaModFix/>
          </a:blip>
          <a:stretch>
            <a:fillRect/>
          </a:stretch>
        </p:blipFill>
        <p:spPr>
          <a:xfrm>
            <a:off x="603725" y="3837800"/>
            <a:ext cx="594800" cy="594800"/>
          </a:xfrm>
          <a:prstGeom prst="rect">
            <a:avLst/>
          </a:prstGeom>
          <a:noFill/>
          <a:ln>
            <a:noFill/>
          </a:ln>
        </p:spPr>
      </p:pic>
      <p:pic>
        <p:nvPicPr>
          <p:cNvPr id="474" name="Google Shape;474;p30"/>
          <p:cNvPicPr preferRelativeResize="0"/>
          <p:nvPr/>
        </p:nvPicPr>
        <p:blipFill>
          <a:blip r:embed="rId8">
            <a:alphaModFix/>
          </a:blip>
          <a:stretch>
            <a:fillRect/>
          </a:stretch>
        </p:blipFill>
        <p:spPr>
          <a:xfrm>
            <a:off x="1332925" y="3837799"/>
            <a:ext cx="594800" cy="594800"/>
          </a:xfrm>
          <a:prstGeom prst="rect">
            <a:avLst/>
          </a:prstGeom>
          <a:noFill/>
          <a:ln>
            <a:noFill/>
          </a:ln>
        </p:spPr>
      </p:pic>
      <p:sp>
        <p:nvSpPr>
          <p:cNvPr id="475" name="Google Shape;475;p30"/>
          <p:cNvSpPr txBox="1"/>
          <p:nvPr/>
        </p:nvSpPr>
        <p:spPr>
          <a:xfrm>
            <a:off x="6349475" y="1189425"/>
            <a:ext cx="1901400" cy="152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unito"/>
                <a:ea typeface="Nunito"/>
                <a:cs typeface="Nunito"/>
                <a:sym typeface="Nunito"/>
              </a:rPr>
              <a:t>False Negative</a:t>
            </a:r>
            <a:endParaRPr>
              <a:latin typeface="Nunito"/>
              <a:ea typeface="Nunito"/>
              <a:cs typeface="Nunito"/>
              <a:sym typeface="Nunito"/>
            </a:endParaRPr>
          </a:p>
          <a:p>
            <a:pPr marL="0" lvl="0" indent="0" algn="l" rtl="0">
              <a:spcBef>
                <a:spcPts val="0"/>
              </a:spcBef>
              <a:spcAft>
                <a:spcPts val="0"/>
              </a:spcAft>
              <a:buNone/>
            </a:pPr>
            <a:r>
              <a:rPr lang="en">
                <a:latin typeface="Nunito"/>
                <a:ea typeface="Nunito"/>
                <a:cs typeface="Nunito"/>
                <a:sym typeface="Nunito"/>
              </a:rPr>
              <a:t>Distance: 0.69</a:t>
            </a:r>
            <a:endParaRPr>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a:p>
            <a:pPr marL="0" lvl="0" indent="0" algn="l" rtl="0">
              <a:spcBef>
                <a:spcPts val="0"/>
              </a:spcBef>
              <a:spcAft>
                <a:spcPts val="0"/>
              </a:spcAft>
              <a:buNone/>
            </a:pPr>
            <a:r>
              <a:rPr lang="en">
                <a:latin typeface="Nunito"/>
                <a:ea typeface="Nunito"/>
                <a:cs typeface="Nunito"/>
                <a:sym typeface="Nunito"/>
              </a:rPr>
              <a:t>False Negative</a:t>
            </a:r>
            <a:endParaRPr>
              <a:latin typeface="Nunito"/>
              <a:ea typeface="Nunito"/>
              <a:cs typeface="Nunito"/>
              <a:sym typeface="Nunito"/>
            </a:endParaRPr>
          </a:p>
          <a:p>
            <a:pPr marL="0" lvl="0" indent="0" algn="l" rtl="0">
              <a:spcBef>
                <a:spcPts val="0"/>
              </a:spcBef>
              <a:spcAft>
                <a:spcPts val="0"/>
              </a:spcAft>
              <a:buNone/>
            </a:pPr>
            <a:r>
              <a:rPr lang="en">
                <a:latin typeface="Nunito"/>
                <a:ea typeface="Nunito"/>
                <a:cs typeface="Nunito"/>
                <a:sym typeface="Nunito"/>
              </a:rPr>
              <a:t>Distance: 0.98</a:t>
            </a:r>
            <a:endParaRPr>
              <a:latin typeface="Nunito"/>
              <a:ea typeface="Nunito"/>
              <a:cs typeface="Nunito"/>
              <a:sym typeface="Nunito"/>
            </a:endParaRPr>
          </a:p>
        </p:txBody>
      </p:sp>
      <p:pic>
        <p:nvPicPr>
          <p:cNvPr id="476" name="Google Shape;476;p30"/>
          <p:cNvPicPr preferRelativeResize="0"/>
          <p:nvPr/>
        </p:nvPicPr>
        <p:blipFill>
          <a:blip r:embed="rId9">
            <a:alphaModFix/>
          </a:blip>
          <a:stretch>
            <a:fillRect/>
          </a:stretch>
        </p:blipFill>
        <p:spPr>
          <a:xfrm>
            <a:off x="4695875" y="1946600"/>
            <a:ext cx="705326" cy="705326"/>
          </a:xfrm>
          <a:prstGeom prst="rect">
            <a:avLst/>
          </a:prstGeom>
          <a:noFill/>
          <a:ln>
            <a:noFill/>
          </a:ln>
        </p:spPr>
      </p:pic>
      <p:pic>
        <p:nvPicPr>
          <p:cNvPr id="477" name="Google Shape;477;p30"/>
          <p:cNvPicPr preferRelativeResize="0"/>
          <p:nvPr/>
        </p:nvPicPr>
        <p:blipFill>
          <a:blip r:embed="rId10">
            <a:alphaModFix/>
          </a:blip>
          <a:stretch>
            <a:fillRect/>
          </a:stretch>
        </p:blipFill>
        <p:spPr>
          <a:xfrm>
            <a:off x="5522676" y="1946603"/>
            <a:ext cx="705326" cy="7053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31"/>
          <p:cNvSpPr txBox="1">
            <a:spLocks noGrp="1"/>
          </p:cNvSpPr>
          <p:nvPr>
            <p:ph type="ctrTitle"/>
          </p:nvPr>
        </p:nvSpPr>
        <p:spPr>
          <a:xfrm>
            <a:off x="371825" y="287441"/>
            <a:ext cx="4255500" cy="49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t>Results</a:t>
            </a:r>
            <a:endParaRPr sz="3000"/>
          </a:p>
        </p:txBody>
      </p:sp>
      <p:sp>
        <p:nvSpPr>
          <p:cNvPr id="483" name="Google Shape;483;p31"/>
          <p:cNvSpPr/>
          <p:nvPr/>
        </p:nvSpPr>
        <p:spPr>
          <a:xfrm>
            <a:off x="371825" y="894750"/>
            <a:ext cx="7350900" cy="442500"/>
          </a:xfrm>
          <a:prstGeom prst="roundRect">
            <a:avLst>
              <a:gd name="adj" fmla="val 50000"/>
            </a:avLst>
          </a:pr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rgbClr val="FFFFFF"/>
                </a:solidFill>
              </a:rPr>
              <a:t>Model Trained on Masked LFW evaluated on Masked LFW </a:t>
            </a:r>
            <a:endParaRPr>
              <a:solidFill>
                <a:srgbClr val="FFFFFF"/>
              </a:solidFill>
            </a:endParaRPr>
          </a:p>
        </p:txBody>
      </p:sp>
      <p:pic>
        <p:nvPicPr>
          <p:cNvPr id="484" name="Google Shape;484;p31"/>
          <p:cNvPicPr preferRelativeResize="0"/>
          <p:nvPr/>
        </p:nvPicPr>
        <p:blipFill>
          <a:blip r:embed="rId3">
            <a:alphaModFix/>
          </a:blip>
          <a:stretch>
            <a:fillRect/>
          </a:stretch>
        </p:blipFill>
        <p:spPr>
          <a:xfrm>
            <a:off x="4988725" y="1933325"/>
            <a:ext cx="3286350" cy="2454500"/>
          </a:xfrm>
          <a:prstGeom prst="rect">
            <a:avLst/>
          </a:prstGeom>
          <a:noFill/>
          <a:ln>
            <a:noFill/>
          </a:ln>
        </p:spPr>
      </p:pic>
      <p:pic>
        <p:nvPicPr>
          <p:cNvPr id="485" name="Google Shape;485;p31"/>
          <p:cNvPicPr preferRelativeResize="0"/>
          <p:nvPr/>
        </p:nvPicPr>
        <p:blipFill>
          <a:blip r:embed="rId4">
            <a:alphaModFix/>
          </a:blip>
          <a:stretch>
            <a:fillRect/>
          </a:stretch>
        </p:blipFill>
        <p:spPr>
          <a:xfrm>
            <a:off x="1049475" y="1918700"/>
            <a:ext cx="3325533" cy="2483750"/>
          </a:xfrm>
          <a:prstGeom prst="rect">
            <a:avLst/>
          </a:prstGeom>
          <a:noFill/>
          <a:ln>
            <a:noFill/>
          </a:ln>
        </p:spPr>
      </p:pic>
      <p:sp>
        <p:nvSpPr>
          <p:cNvPr id="486" name="Google Shape;486;p31"/>
          <p:cNvSpPr txBox="1"/>
          <p:nvPr/>
        </p:nvSpPr>
        <p:spPr>
          <a:xfrm>
            <a:off x="7754950" y="152775"/>
            <a:ext cx="1901400" cy="49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t>Hanan</a:t>
            </a:r>
            <a:endParaRPr sz="1800" b="1"/>
          </a:p>
        </p:txBody>
      </p:sp>
      <p:sp>
        <p:nvSpPr>
          <p:cNvPr id="487" name="Google Shape;487;p31"/>
          <p:cNvSpPr txBox="1"/>
          <p:nvPr/>
        </p:nvSpPr>
        <p:spPr>
          <a:xfrm>
            <a:off x="1123525" y="1360600"/>
            <a:ext cx="4009800" cy="35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unito"/>
                <a:ea typeface="Nunito"/>
                <a:cs typeface="Nunito"/>
                <a:sym typeface="Nunito"/>
              </a:rPr>
              <a:t>We pick a threshold of 0.4</a:t>
            </a:r>
            <a:endParaRPr>
              <a:latin typeface="Nunito"/>
              <a:ea typeface="Nunito"/>
              <a:cs typeface="Nunito"/>
              <a:sym typeface="Nuni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14"/>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Motivation</a:t>
            </a:r>
            <a:endParaRPr/>
          </a:p>
        </p:txBody>
      </p:sp>
      <p:sp>
        <p:nvSpPr>
          <p:cNvPr id="286" name="Google Shape;286;p14"/>
          <p:cNvSpPr txBox="1">
            <a:spLocks noGrp="1"/>
          </p:cNvSpPr>
          <p:nvPr>
            <p:ph type="subTitle" idx="4294967295"/>
          </p:nvPr>
        </p:nvSpPr>
        <p:spPr>
          <a:xfrm>
            <a:off x="5114625" y="287450"/>
            <a:ext cx="4255500" cy="4923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1600"/>
              </a:spcAft>
              <a:buNone/>
            </a:pPr>
            <a:r>
              <a:rPr lang="en" sz="2000" b="1">
                <a:solidFill>
                  <a:srgbClr val="FFE599"/>
                </a:solidFill>
                <a:latin typeface="Arial"/>
                <a:ea typeface="Arial"/>
                <a:cs typeface="Arial"/>
                <a:sym typeface="Arial"/>
              </a:rPr>
              <a:t>Face ID unlock problem</a:t>
            </a:r>
            <a:endParaRPr sz="2000" b="1">
              <a:solidFill>
                <a:srgbClr val="FFE599"/>
              </a:solidFill>
              <a:latin typeface="Arial"/>
              <a:ea typeface="Arial"/>
              <a:cs typeface="Arial"/>
              <a:sym typeface="Arial"/>
            </a:endParaRPr>
          </a:p>
        </p:txBody>
      </p:sp>
      <p:pic>
        <p:nvPicPr>
          <p:cNvPr id="287" name="Google Shape;287;p14"/>
          <p:cNvPicPr preferRelativeResize="0"/>
          <p:nvPr/>
        </p:nvPicPr>
        <p:blipFill>
          <a:blip r:embed="rId3">
            <a:alphaModFix/>
          </a:blip>
          <a:stretch>
            <a:fillRect/>
          </a:stretch>
        </p:blipFill>
        <p:spPr>
          <a:xfrm>
            <a:off x="4882200" y="981700"/>
            <a:ext cx="3728232" cy="2097151"/>
          </a:xfrm>
          <a:prstGeom prst="rect">
            <a:avLst/>
          </a:prstGeom>
          <a:noFill/>
          <a:ln>
            <a:noFill/>
          </a:ln>
        </p:spPr>
      </p:pic>
      <p:sp>
        <p:nvSpPr>
          <p:cNvPr id="288" name="Google Shape;288;p14"/>
          <p:cNvSpPr txBox="1">
            <a:spLocks noGrp="1"/>
          </p:cNvSpPr>
          <p:nvPr>
            <p:ph type="subTitle" idx="4294967295"/>
          </p:nvPr>
        </p:nvSpPr>
        <p:spPr>
          <a:xfrm>
            <a:off x="4077675" y="4042425"/>
            <a:ext cx="4255500" cy="4923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1600"/>
              </a:spcAft>
              <a:buNone/>
            </a:pPr>
            <a:r>
              <a:rPr lang="en" sz="2000" b="1">
                <a:solidFill>
                  <a:srgbClr val="FFE599"/>
                </a:solidFill>
                <a:latin typeface="Arial"/>
                <a:ea typeface="Arial"/>
                <a:cs typeface="Arial"/>
                <a:sym typeface="Arial"/>
              </a:rPr>
              <a:t>Face Recognition with mask</a:t>
            </a:r>
            <a:endParaRPr sz="2000" b="1">
              <a:solidFill>
                <a:srgbClr val="FFE599"/>
              </a:solidFill>
              <a:latin typeface="Arial"/>
              <a:ea typeface="Arial"/>
              <a:cs typeface="Arial"/>
              <a:sym typeface="Arial"/>
            </a:endParaRPr>
          </a:p>
        </p:txBody>
      </p:sp>
      <p:pic>
        <p:nvPicPr>
          <p:cNvPr id="289" name="Google Shape;289;p14"/>
          <p:cNvPicPr preferRelativeResize="0"/>
          <p:nvPr/>
        </p:nvPicPr>
        <p:blipFill rotWithShape="1">
          <a:blip r:embed="rId4">
            <a:alphaModFix/>
          </a:blip>
          <a:srcRect l="40058" b="38642"/>
          <a:stretch/>
        </p:blipFill>
        <p:spPr>
          <a:xfrm>
            <a:off x="824000" y="800469"/>
            <a:ext cx="3043299" cy="4249830"/>
          </a:xfrm>
          <a:prstGeom prst="rect">
            <a:avLst/>
          </a:prstGeom>
          <a:noFill/>
          <a:ln>
            <a:noFill/>
          </a:ln>
        </p:spPr>
      </p:pic>
      <p:sp>
        <p:nvSpPr>
          <p:cNvPr id="290" name="Google Shape;290;p14"/>
          <p:cNvSpPr txBox="1">
            <a:spLocks noGrp="1"/>
          </p:cNvSpPr>
          <p:nvPr>
            <p:ph type="ctrTitle" idx="4294967295"/>
          </p:nvPr>
        </p:nvSpPr>
        <p:spPr>
          <a:xfrm>
            <a:off x="695225" y="118041"/>
            <a:ext cx="4255500" cy="49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Motivation</a:t>
            </a:r>
            <a:endParaRPr>
              <a:solidFill>
                <a:schemeClr val="lt1"/>
              </a:solidFill>
            </a:endParaRPr>
          </a:p>
        </p:txBody>
      </p:sp>
      <p:sp>
        <p:nvSpPr>
          <p:cNvPr id="291" name="Google Shape;291;p14"/>
          <p:cNvSpPr txBox="1"/>
          <p:nvPr/>
        </p:nvSpPr>
        <p:spPr>
          <a:xfrm>
            <a:off x="7071025" y="30950"/>
            <a:ext cx="2010000" cy="2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t>Ziqihong Yue</a:t>
            </a:r>
            <a:endParaRPr sz="1800" b="1"/>
          </a:p>
        </p:txBody>
      </p:sp>
      <p:sp>
        <p:nvSpPr>
          <p:cNvPr id="292" name="Google Shape;292;p1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32"/>
          <p:cNvSpPr txBox="1">
            <a:spLocks noGrp="1"/>
          </p:cNvSpPr>
          <p:nvPr>
            <p:ph type="ctrTitle"/>
          </p:nvPr>
        </p:nvSpPr>
        <p:spPr>
          <a:xfrm>
            <a:off x="371825" y="287441"/>
            <a:ext cx="4255500" cy="49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t>Results</a:t>
            </a:r>
            <a:endParaRPr sz="3000"/>
          </a:p>
        </p:txBody>
      </p:sp>
      <p:sp>
        <p:nvSpPr>
          <p:cNvPr id="493" name="Google Shape;493;p32"/>
          <p:cNvSpPr/>
          <p:nvPr/>
        </p:nvSpPr>
        <p:spPr>
          <a:xfrm>
            <a:off x="371825" y="779750"/>
            <a:ext cx="7326300" cy="442500"/>
          </a:xfrm>
          <a:prstGeom prst="roundRect">
            <a:avLst>
              <a:gd name="adj" fmla="val 50000"/>
            </a:avLst>
          </a:prstGeom>
          <a:solidFill>
            <a:srgbClr val="0737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b="1">
                <a:solidFill>
                  <a:schemeClr val="lt1"/>
                </a:solidFill>
              </a:rPr>
              <a:t>Model Trained on RMFRD evaluated on RMFRD </a:t>
            </a:r>
            <a:endParaRPr>
              <a:solidFill>
                <a:srgbClr val="FFFFFF"/>
              </a:solidFill>
            </a:endParaRPr>
          </a:p>
        </p:txBody>
      </p:sp>
      <p:pic>
        <p:nvPicPr>
          <p:cNvPr id="494" name="Google Shape;494;p32"/>
          <p:cNvPicPr preferRelativeResize="0"/>
          <p:nvPr/>
        </p:nvPicPr>
        <p:blipFill>
          <a:blip r:embed="rId3">
            <a:alphaModFix/>
          </a:blip>
          <a:stretch>
            <a:fillRect/>
          </a:stretch>
        </p:blipFill>
        <p:spPr>
          <a:xfrm>
            <a:off x="908125" y="1798825"/>
            <a:ext cx="3538250" cy="2642625"/>
          </a:xfrm>
          <a:prstGeom prst="rect">
            <a:avLst/>
          </a:prstGeom>
          <a:noFill/>
          <a:ln>
            <a:noFill/>
          </a:ln>
        </p:spPr>
      </p:pic>
      <p:pic>
        <p:nvPicPr>
          <p:cNvPr id="495" name="Google Shape;495;p32"/>
          <p:cNvPicPr preferRelativeResize="0"/>
          <p:nvPr/>
        </p:nvPicPr>
        <p:blipFill>
          <a:blip r:embed="rId4">
            <a:alphaModFix/>
          </a:blip>
          <a:stretch>
            <a:fillRect/>
          </a:stretch>
        </p:blipFill>
        <p:spPr>
          <a:xfrm>
            <a:off x="4774275" y="1798825"/>
            <a:ext cx="3538250" cy="2642603"/>
          </a:xfrm>
          <a:prstGeom prst="rect">
            <a:avLst/>
          </a:prstGeom>
          <a:noFill/>
          <a:ln>
            <a:noFill/>
          </a:ln>
        </p:spPr>
      </p:pic>
      <p:sp>
        <p:nvSpPr>
          <p:cNvPr id="496" name="Google Shape;496;p32"/>
          <p:cNvSpPr txBox="1"/>
          <p:nvPr/>
        </p:nvSpPr>
        <p:spPr>
          <a:xfrm>
            <a:off x="7754950" y="152775"/>
            <a:ext cx="1901400" cy="49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t>Hanan</a:t>
            </a:r>
            <a:endParaRPr sz="1800" b="1"/>
          </a:p>
        </p:txBody>
      </p:sp>
      <p:sp>
        <p:nvSpPr>
          <p:cNvPr id="497" name="Google Shape;497;p32"/>
          <p:cNvSpPr txBox="1"/>
          <p:nvPr/>
        </p:nvSpPr>
        <p:spPr>
          <a:xfrm>
            <a:off x="1123525" y="1360600"/>
            <a:ext cx="4009800" cy="350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unito"/>
                <a:ea typeface="Nunito"/>
                <a:cs typeface="Nunito"/>
                <a:sym typeface="Nunito"/>
              </a:rPr>
              <a:t>We pick a threshold of 1</a:t>
            </a:r>
            <a:endParaRPr>
              <a:latin typeface="Nunito"/>
              <a:ea typeface="Nunito"/>
              <a:cs typeface="Nunito"/>
              <a:sym typeface="Nuni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33"/>
          <p:cNvSpPr txBox="1">
            <a:spLocks noGrp="1"/>
          </p:cNvSpPr>
          <p:nvPr>
            <p:ph type="ctrTitle" idx="4294967295"/>
          </p:nvPr>
        </p:nvSpPr>
        <p:spPr>
          <a:xfrm>
            <a:off x="371825" y="134375"/>
            <a:ext cx="7425900" cy="49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chemeClr val="lt1"/>
                </a:solidFill>
              </a:rPr>
              <a:t>Model Improvements for both models </a:t>
            </a:r>
            <a:endParaRPr sz="3000">
              <a:solidFill>
                <a:schemeClr val="lt1"/>
              </a:solidFill>
            </a:endParaRPr>
          </a:p>
        </p:txBody>
      </p:sp>
      <p:grpSp>
        <p:nvGrpSpPr>
          <p:cNvPr id="503" name="Google Shape;503;p33"/>
          <p:cNvGrpSpPr/>
          <p:nvPr/>
        </p:nvGrpSpPr>
        <p:grpSpPr>
          <a:xfrm>
            <a:off x="603725" y="1131075"/>
            <a:ext cx="1323988" cy="619175"/>
            <a:chOff x="1013943" y="3466191"/>
            <a:chExt cx="1342923" cy="629179"/>
          </a:xfrm>
        </p:grpSpPr>
        <p:pic>
          <p:nvPicPr>
            <p:cNvPr id="504" name="Google Shape;504;p33"/>
            <p:cNvPicPr preferRelativeResize="0"/>
            <p:nvPr/>
          </p:nvPicPr>
          <p:blipFill rotWithShape="1">
            <a:blip r:embed="rId3">
              <a:alphaModFix/>
            </a:blip>
            <a:srcRect l="25031" t="59384" r="64546" b="26298"/>
            <a:stretch/>
          </p:blipFill>
          <p:spPr>
            <a:xfrm>
              <a:off x="1013943" y="3466191"/>
              <a:ext cx="613197" cy="629179"/>
            </a:xfrm>
            <a:prstGeom prst="rect">
              <a:avLst/>
            </a:prstGeom>
            <a:noFill/>
            <a:ln>
              <a:noFill/>
            </a:ln>
          </p:spPr>
        </p:pic>
        <p:pic>
          <p:nvPicPr>
            <p:cNvPr id="505" name="Google Shape;505;p33"/>
            <p:cNvPicPr preferRelativeResize="0"/>
            <p:nvPr/>
          </p:nvPicPr>
          <p:blipFill rotWithShape="1">
            <a:blip r:embed="rId3">
              <a:alphaModFix/>
            </a:blip>
            <a:srcRect l="67316" t="59382" r="22261" b="26301"/>
            <a:stretch/>
          </p:blipFill>
          <p:spPr>
            <a:xfrm>
              <a:off x="1743669" y="3466191"/>
              <a:ext cx="613197" cy="629179"/>
            </a:xfrm>
            <a:prstGeom prst="rect">
              <a:avLst/>
            </a:prstGeom>
            <a:noFill/>
            <a:ln>
              <a:noFill/>
            </a:ln>
          </p:spPr>
        </p:pic>
      </p:grpSp>
      <p:sp>
        <p:nvSpPr>
          <p:cNvPr id="506" name="Google Shape;506;p33"/>
          <p:cNvSpPr txBox="1">
            <a:spLocks noGrp="1"/>
          </p:cNvSpPr>
          <p:nvPr>
            <p:ph type="ctrTitle" idx="4294967295"/>
          </p:nvPr>
        </p:nvSpPr>
        <p:spPr>
          <a:xfrm>
            <a:off x="371825" y="671100"/>
            <a:ext cx="3660000" cy="49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A61C00"/>
                </a:solidFill>
              </a:rPr>
              <a:t>Correctly Classified:</a:t>
            </a:r>
            <a:endParaRPr sz="1800">
              <a:solidFill>
                <a:srgbClr val="A61C00"/>
              </a:solidFill>
            </a:endParaRPr>
          </a:p>
        </p:txBody>
      </p:sp>
      <p:grpSp>
        <p:nvGrpSpPr>
          <p:cNvPr id="507" name="Google Shape;507;p33"/>
          <p:cNvGrpSpPr/>
          <p:nvPr/>
        </p:nvGrpSpPr>
        <p:grpSpPr>
          <a:xfrm>
            <a:off x="609900" y="1891625"/>
            <a:ext cx="1311650" cy="594800"/>
            <a:chOff x="2988397" y="4097694"/>
            <a:chExt cx="1308379" cy="619132"/>
          </a:xfrm>
        </p:grpSpPr>
        <p:pic>
          <p:nvPicPr>
            <p:cNvPr id="508" name="Google Shape;508;p33"/>
            <p:cNvPicPr preferRelativeResize="0"/>
            <p:nvPr/>
          </p:nvPicPr>
          <p:blipFill rotWithShape="1">
            <a:blip r:embed="rId4">
              <a:alphaModFix/>
            </a:blip>
            <a:srcRect l="25299" t="75479" r="65132" b="10815"/>
            <a:stretch/>
          </p:blipFill>
          <p:spPr>
            <a:xfrm>
              <a:off x="2988397" y="4097694"/>
              <a:ext cx="578728" cy="619132"/>
            </a:xfrm>
            <a:prstGeom prst="rect">
              <a:avLst/>
            </a:prstGeom>
            <a:noFill/>
            <a:ln>
              <a:noFill/>
            </a:ln>
          </p:spPr>
        </p:pic>
        <p:pic>
          <p:nvPicPr>
            <p:cNvPr id="509" name="Google Shape;509;p33"/>
            <p:cNvPicPr preferRelativeResize="0"/>
            <p:nvPr/>
          </p:nvPicPr>
          <p:blipFill rotWithShape="1">
            <a:blip r:embed="rId4">
              <a:alphaModFix/>
            </a:blip>
            <a:srcRect l="67382" t="75479" r="22566" b="10815"/>
            <a:stretch/>
          </p:blipFill>
          <p:spPr>
            <a:xfrm>
              <a:off x="3688871" y="4097694"/>
              <a:ext cx="607906" cy="619132"/>
            </a:xfrm>
            <a:prstGeom prst="rect">
              <a:avLst/>
            </a:prstGeom>
            <a:noFill/>
            <a:ln>
              <a:noFill/>
            </a:ln>
          </p:spPr>
        </p:pic>
      </p:grpSp>
      <p:grpSp>
        <p:nvGrpSpPr>
          <p:cNvPr id="510" name="Google Shape;510;p33"/>
          <p:cNvGrpSpPr/>
          <p:nvPr/>
        </p:nvGrpSpPr>
        <p:grpSpPr>
          <a:xfrm>
            <a:off x="625913" y="3470800"/>
            <a:ext cx="1317425" cy="594800"/>
            <a:chOff x="5249673" y="1881486"/>
            <a:chExt cx="1229859" cy="554644"/>
          </a:xfrm>
        </p:grpSpPr>
        <p:pic>
          <p:nvPicPr>
            <p:cNvPr id="511" name="Google Shape;511;p33"/>
            <p:cNvPicPr preferRelativeResize="0"/>
            <p:nvPr/>
          </p:nvPicPr>
          <p:blipFill rotWithShape="1">
            <a:blip r:embed="rId5">
              <a:alphaModFix/>
            </a:blip>
            <a:srcRect l="25255" t="27829" r="64768" b="58191"/>
            <a:stretch/>
          </p:blipFill>
          <p:spPr>
            <a:xfrm>
              <a:off x="5249673" y="1881486"/>
              <a:ext cx="560819" cy="554644"/>
            </a:xfrm>
            <a:prstGeom prst="rect">
              <a:avLst/>
            </a:prstGeom>
            <a:noFill/>
            <a:ln>
              <a:noFill/>
            </a:ln>
          </p:spPr>
        </p:pic>
        <p:pic>
          <p:nvPicPr>
            <p:cNvPr id="512" name="Google Shape;512;p33"/>
            <p:cNvPicPr preferRelativeResize="0"/>
            <p:nvPr/>
          </p:nvPicPr>
          <p:blipFill rotWithShape="1">
            <a:blip r:embed="rId5">
              <a:alphaModFix/>
            </a:blip>
            <a:srcRect l="67481" t="27828" r="22541" b="58193"/>
            <a:stretch/>
          </p:blipFill>
          <p:spPr>
            <a:xfrm>
              <a:off x="5918712" y="1881486"/>
              <a:ext cx="560819" cy="554644"/>
            </a:xfrm>
            <a:prstGeom prst="rect">
              <a:avLst/>
            </a:prstGeom>
            <a:noFill/>
            <a:ln>
              <a:noFill/>
            </a:ln>
          </p:spPr>
        </p:pic>
      </p:grpSp>
      <p:grpSp>
        <p:nvGrpSpPr>
          <p:cNvPr id="513" name="Google Shape;513;p33"/>
          <p:cNvGrpSpPr/>
          <p:nvPr/>
        </p:nvGrpSpPr>
        <p:grpSpPr>
          <a:xfrm>
            <a:off x="5515300" y="2372400"/>
            <a:ext cx="1301700" cy="594800"/>
            <a:chOff x="7487686" y="1916277"/>
            <a:chExt cx="1391895" cy="621266"/>
          </a:xfrm>
        </p:grpSpPr>
        <p:pic>
          <p:nvPicPr>
            <p:cNvPr id="514" name="Google Shape;514;p33"/>
            <p:cNvPicPr preferRelativeResize="0"/>
            <p:nvPr/>
          </p:nvPicPr>
          <p:blipFill rotWithShape="1">
            <a:blip r:embed="rId6">
              <a:alphaModFix/>
            </a:blip>
            <a:srcRect l="25029" t="28067" r="64879" b="58286"/>
            <a:stretch/>
          </p:blipFill>
          <p:spPr>
            <a:xfrm>
              <a:off x="7487686" y="1916277"/>
              <a:ext cx="615136" cy="621266"/>
            </a:xfrm>
            <a:prstGeom prst="rect">
              <a:avLst/>
            </a:prstGeom>
            <a:noFill/>
            <a:ln>
              <a:noFill/>
            </a:ln>
          </p:spPr>
        </p:pic>
        <p:pic>
          <p:nvPicPr>
            <p:cNvPr id="515" name="Google Shape;515;p33"/>
            <p:cNvPicPr preferRelativeResize="0"/>
            <p:nvPr/>
          </p:nvPicPr>
          <p:blipFill rotWithShape="1">
            <a:blip r:embed="rId6">
              <a:alphaModFix/>
            </a:blip>
            <a:srcRect l="67457" t="28067" r="22450" b="58286"/>
            <a:stretch/>
          </p:blipFill>
          <p:spPr>
            <a:xfrm>
              <a:off x="8264445" y="1916277"/>
              <a:ext cx="615136" cy="621266"/>
            </a:xfrm>
            <a:prstGeom prst="rect">
              <a:avLst/>
            </a:prstGeom>
            <a:noFill/>
            <a:ln>
              <a:noFill/>
            </a:ln>
          </p:spPr>
        </p:pic>
      </p:grpSp>
      <p:sp>
        <p:nvSpPr>
          <p:cNvPr id="516" name="Google Shape;516;p33"/>
          <p:cNvSpPr txBox="1"/>
          <p:nvPr/>
        </p:nvSpPr>
        <p:spPr>
          <a:xfrm>
            <a:off x="1921550" y="1085500"/>
            <a:ext cx="3086100" cy="80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unito"/>
                <a:ea typeface="Nunito"/>
                <a:cs typeface="Nunito"/>
                <a:sym typeface="Nunito"/>
              </a:rPr>
              <a:t>Model trained on RMFRD: 0.12</a:t>
            </a:r>
            <a:endParaRPr>
              <a:latin typeface="Nunito"/>
              <a:ea typeface="Nunito"/>
              <a:cs typeface="Nunito"/>
              <a:sym typeface="Nunito"/>
            </a:endParaRPr>
          </a:p>
          <a:p>
            <a:pPr marL="0" lvl="0" indent="0" algn="l" rtl="0">
              <a:spcBef>
                <a:spcPts val="0"/>
              </a:spcBef>
              <a:spcAft>
                <a:spcPts val="0"/>
              </a:spcAft>
              <a:buNone/>
            </a:pPr>
            <a:r>
              <a:rPr lang="en">
                <a:latin typeface="Nunito"/>
                <a:ea typeface="Nunito"/>
                <a:cs typeface="Nunito"/>
                <a:sym typeface="Nunito"/>
              </a:rPr>
              <a:t>Model trained on masked LFW: 0.31</a:t>
            </a:r>
            <a:endParaRPr>
              <a:latin typeface="Nunito"/>
              <a:ea typeface="Nunito"/>
              <a:cs typeface="Nunito"/>
              <a:sym typeface="Nunito"/>
            </a:endParaRPr>
          </a:p>
          <a:p>
            <a:pPr marL="0" lvl="0" indent="0" algn="l" rtl="0">
              <a:spcBef>
                <a:spcPts val="0"/>
              </a:spcBef>
              <a:spcAft>
                <a:spcPts val="0"/>
              </a:spcAft>
              <a:buNone/>
            </a:pPr>
            <a:r>
              <a:rPr lang="en">
                <a:latin typeface="Nunito"/>
                <a:ea typeface="Nunito"/>
                <a:cs typeface="Nunito"/>
                <a:sym typeface="Nunito"/>
              </a:rPr>
              <a:t>True Positive</a:t>
            </a:r>
            <a:endParaRPr>
              <a:latin typeface="Nunito"/>
              <a:ea typeface="Nunito"/>
              <a:cs typeface="Nunito"/>
              <a:sym typeface="Nunito"/>
            </a:endParaRPr>
          </a:p>
        </p:txBody>
      </p:sp>
      <p:sp>
        <p:nvSpPr>
          <p:cNvPr id="517" name="Google Shape;517;p33"/>
          <p:cNvSpPr txBox="1"/>
          <p:nvPr/>
        </p:nvSpPr>
        <p:spPr>
          <a:xfrm>
            <a:off x="7754950" y="152775"/>
            <a:ext cx="1901400" cy="49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t>Hanan</a:t>
            </a:r>
            <a:endParaRPr sz="1800" b="1"/>
          </a:p>
        </p:txBody>
      </p:sp>
      <p:sp>
        <p:nvSpPr>
          <p:cNvPr id="518" name="Google Shape;518;p3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pic>
        <p:nvPicPr>
          <p:cNvPr id="519" name="Google Shape;519;p33"/>
          <p:cNvPicPr preferRelativeResize="0"/>
          <p:nvPr/>
        </p:nvPicPr>
        <p:blipFill>
          <a:blip r:embed="rId7">
            <a:alphaModFix/>
          </a:blip>
          <a:stretch>
            <a:fillRect/>
          </a:stretch>
        </p:blipFill>
        <p:spPr>
          <a:xfrm>
            <a:off x="5478350" y="1085512"/>
            <a:ext cx="594800" cy="594800"/>
          </a:xfrm>
          <a:prstGeom prst="rect">
            <a:avLst/>
          </a:prstGeom>
          <a:noFill/>
          <a:ln>
            <a:noFill/>
          </a:ln>
        </p:spPr>
      </p:pic>
      <p:pic>
        <p:nvPicPr>
          <p:cNvPr id="520" name="Google Shape;520;p33"/>
          <p:cNvPicPr preferRelativeResize="0"/>
          <p:nvPr/>
        </p:nvPicPr>
        <p:blipFill>
          <a:blip r:embed="rId8">
            <a:alphaModFix/>
          </a:blip>
          <a:stretch>
            <a:fillRect/>
          </a:stretch>
        </p:blipFill>
        <p:spPr>
          <a:xfrm>
            <a:off x="6248775" y="1085499"/>
            <a:ext cx="594800" cy="594800"/>
          </a:xfrm>
          <a:prstGeom prst="rect">
            <a:avLst/>
          </a:prstGeom>
          <a:noFill/>
          <a:ln>
            <a:noFill/>
          </a:ln>
        </p:spPr>
      </p:pic>
      <p:sp>
        <p:nvSpPr>
          <p:cNvPr id="521" name="Google Shape;521;p33"/>
          <p:cNvSpPr txBox="1">
            <a:spLocks noGrp="1"/>
          </p:cNvSpPr>
          <p:nvPr>
            <p:ph type="ctrTitle" idx="4294967295"/>
          </p:nvPr>
        </p:nvSpPr>
        <p:spPr>
          <a:xfrm>
            <a:off x="5138525" y="645075"/>
            <a:ext cx="3660000" cy="49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solidFill>
                  <a:srgbClr val="A61C00"/>
                </a:solidFill>
              </a:rPr>
              <a:t>Average Case:</a:t>
            </a:r>
            <a:endParaRPr sz="1800">
              <a:solidFill>
                <a:srgbClr val="A61C00"/>
              </a:solidFill>
            </a:endParaRPr>
          </a:p>
        </p:txBody>
      </p:sp>
      <p:pic>
        <p:nvPicPr>
          <p:cNvPr id="522" name="Google Shape;522;p33"/>
          <p:cNvPicPr preferRelativeResize="0"/>
          <p:nvPr/>
        </p:nvPicPr>
        <p:blipFill>
          <a:blip r:embed="rId9">
            <a:alphaModFix/>
          </a:blip>
          <a:stretch>
            <a:fillRect/>
          </a:stretch>
        </p:blipFill>
        <p:spPr>
          <a:xfrm>
            <a:off x="603737" y="2605625"/>
            <a:ext cx="705326" cy="705326"/>
          </a:xfrm>
          <a:prstGeom prst="rect">
            <a:avLst/>
          </a:prstGeom>
          <a:noFill/>
          <a:ln>
            <a:noFill/>
          </a:ln>
        </p:spPr>
      </p:pic>
      <p:pic>
        <p:nvPicPr>
          <p:cNvPr id="523" name="Google Shape;523;p33"/>
          <p:cNvPicPr preferRelativeResize="0"/>
          <p:nvPr/>
        </p:nvPicPr>
        <p:blipFill>
          <a:blip r:embed="rId10">
            <a:alphaModFix/>
          </a:blip>
          <a:stretch>
            <a:fillRect/>
          </a:stretch>
        </p:blipFill>
        <p:spPr>
          <a:xfrm>
            <a:off x="1430538" y="2605628"/>
            <a:ext cx="705326" cy="705326"/>
          </a:xfrm>
          <a:prstGeom prst="rect">
            <a:avLst/>
          </a:prstGeom>
          <a:noFill/>
          <a:ln>
            <a:noFill/>
          </a:ln>
        </p:spPr>
      </p:pic>
      <p:sp>
        <p:nvSpPr>
          <p:cNvPr id="524" name="Google Shape;524;p33"/>
          <p:cNvSpPr txBox="1"/>
          <p:nvPr/>
        </p:nvSpPr>
        <p:spPr>
          <a:xfrm>
            <a:off x="5174625" y="1776800"/>
            <a:ext cx="3246900" cy="82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unito"/>
                <a:ea typeface="Nunito"/>
                <a:cs typeface="Nunito"/>
                <a:sym typeface="Nunito"/>
              </a:rPr>
              <a:t>Model trained on RMFRD: 0.47</a:t>
            </a:r>
            <a:endParaRPr>
              <a:latin typeface="Nunito"/>
              <a:ea typeface="Nunito"/>
              <a:cs typeface="Nunito"/>
              <a:sym typeface="Nunito"/>
            </a:endParaRPr>
          </a:p>
          <a:p>
            <a:pPr marL="0" lvl="0" indent="0" algn="l" rtl="0">
              <a:spcBef>
                <a:spcPts val="0"/>
              </a:spcBef>
              <a:spcAft>
                <a:spcPts val="0"/>
              </a:spcAft>
              <a:buNone/>
            </a:pPr>
            <a:r>
              <a:rPr lang="en">
                <a:latin typeface="Nunito"/>
                <a:ea typeface="Nunito"/>
                <a:cs typeface="Nunito"/>
                <a:sym typeface="Nunito"/>
              </a:rPr>
              <a:t>Model trained on masked LFW: 2.10</a:t>
            </a:r>
            <a:endParaRPr>
              <a:latin typeface="Nunito"/>
              <a:ea typeface="Nunito"/>
              <a:cs typeface="Nunito"/>
              <a:sym typeface="Nunito"/>
            </a:endParaRPr>
          </a:p>
        </p:txBody>
      </p:sp>
      <p:sp>
        <p:nvSpPr>
          <p:cNvPr id="525" name="Google Shape;525;p33"/>
          <p:cNvSpPr txBox="1"/>
          <p:nvPr/>
        </p:nvSpPr>
        <p:spPr>
          <a:xfrm>
            <a:off x="2031800" y="3356000"/>
            <a:ext cx="3246900" cy="82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unito"/>
                <a:ea typeface="Nunito"/>
                <a:cs typeface="Nunito"/>
                <a:sym typeface="Nunito"/>
              </a:rPr>
              <a:t>Model trained on RMFRD: 1.45 </a:t>
            </a:r>
            <a:endParaRPr>
              <a:latin typeface="Nunito"/>
              <a:ea typeface="Nunito"/>
              <a:cs typeface="Nunito"/>
              <a:sym typeface="Nunito"/>
            </a:endParaRPr>
          </a:p>
          <a:p>
            <a:pPr marL="0" lvl="0" indent="0" algn="l" rtl="0">
              <a:spcBef>
                <a:spcPts val="0"/>
              </a:spcBef>
              <a:spcAft>
                <a:spcPts val="0"/>
              </a:spcAft>
              <a:buNone/>
            </a:pPr>
            <a:r>
              <a:rPr lang="en">
                <a:latin typeface="Nunito"/>
                <a:ea typeface="Nunito"/>
                <a:cs typeface="Nunito"/>
                <a:sym typeface="Nunito"/>
              </a:rPr>
              <a:t>Model trained on masked LFW: 0.46</a:t>
            </a:r>
            <a:endParaRPr>
              <a:latin typeface="Nunito"/>
              <a:ea typeface="Nunito"/>
              <a:cs typeface="Nunito"/>
              <a:sym typeface="Nunito"/>
            </a:endParaRPr>
          </a:p>
          <a:p>
            <a:pPr marL="0" lvl="0" indent="0" algn="l" rtl="0">
              <a:spcBef>
                <a:spcPts val="0"/>
              </a:spcBef>
              <a:spcAft>
                <a:spcPts val="0"/>
              </a:spcAft>
              <a:buNone/>
            </a:pPr>
            <a:r>
              <a:rPr lang="en">
                <a:latin typeface="Nunito"/>
                <a:ea typeface="Nunito"/>
                <a:cs typeface="Nunito"/>
                <a:sym typeface="Nunito"/>
              </a:rPr>
              <a:t>True Negative</a:t>
            </a:r>
            <a:endParaRPr>
              <a:latin typeface="Nunito"/>
              <a:ea typeface="Nunito"/>
              <a:cs typeface="Nunito"/>
              <a:sym typeface="Nunito"/>
            </a:endParaRPr>
          </a:p>
        </p:txBody>
      </p:sp>
      <p:sp>
        <p:nvSpPr>
          <p:cNvPr id="526" name="Google Shape;526;p33"/>
          <p:cNvSpPr txBox="1"/>
          <p:nvPr/>
        </p:nvSpPr>
        <p:spPr>
          <a:xfrm>
            <a:off x="2230575" y="2546088"/>
            <a:ext cx="3246900" cy="82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unito"/>
                <a:ea typeface="Nunito"/>
                <a:cs typeface="Nunito"/>
                <a:sym typeface="Nunito"/>
              </a:rPr>
              <a:t>Model trained on RMFRD: 0.007 </a:t>
            </a:r>
            <a:endParaRPr>
              <a:latin typeface="Nunito"/>
              <a:ea typeface="Nunito"/>
              <a:cs typeface="Nunito"/>
              <a:sym typeface="Nunito"/>
            </a:endParaRPr>
          </a:p>
          <a:p>
            <a:pPr marL="0" lvl="0" indent="0" algn="l" rtl="0">
              <a:spcBef>
                <a:spcPts val="0"/>
              </a:spcBef>
              <a:spcAft>
                <a:spcPts val="0"/>
              </a:spcAft>
              <a:buNone/>
            </a:pPr>
            <a:r>
              <a:rPr lang="en">
                <a:latin typeface="Nunito"/>
                <a:ea typeface="Nunito"/>
                <a:cs typeface="Nunito"/>
                <a:sym typeface="Nunito"/>
              </a:rPr>
              <a:t>Model trained on masked LFW: 0.30</a:t>
            </a:r>
            <a:endParaRPr>
              <a:latin typeface="Nunito"/>
              <a:ea typeface="Nunito"/>
              <a:cs typeface="Nunito"/>
              <a:sym typeface="Nunito"/>
            </a:endParaRPr>
          </a:p>
          <a:p>
            <a:pPr marL="0" lvl="0" indent="0" algn="l" rtl="0">
              <a:spcBef>
                <a:spcPts val="0"/>
              </a:spcBef>
              <a:spcAft>
                <a:spcPts val="0"/>
              </a:spcAft>
              <a:buNone/>
            </a:pPr>
            <a:r>
              <a:rPr lang="en">
                <a:latin typeface="Nunito"/>
                <a:ea typeface="Nunito"/>
                <a:cs typeface="Nunito"/>
                <a:sym typeface="Nunito"/>
              </a:rPr>
              <a:t>True Positive</a:t>
            </a:r>
            <a:endParaRPr>
              <a:latin typeface="Nunito"/>
              <a:ea typeface="Nunito"/>
              <a:cs typeface="Nunito"/>
              <a:sym typeface="Nunito"/>
            </a:endParaRPr>
          </a:p>
        </p:txBody>
      </p:sp>
      <p:sp>
        <p:nvSpPr>
          <p:cNvPr id="527" name="Google Shape;527;p33"/>
          <p:cNvSpPr txBox="1"/>
          <p:nvPr/>
        </p:nvSpPr>
        <p:spPr>
          <a:xfrm>
            <a:off x="5174625" y="3007025"/>
            <a:ext cx="3246900" cy="82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unito"/>
                <a:ea typeface="Nunito"/>
                <a:cs typeface="Nunito"/>
                <a:sym typeface="Nunito"/>
              </a:rPr>
              <a:t>Model trained on RMFRD: 0.445 </a:t>
            </a:r>
            <a:endParaRPr>
              <a:latin typeface="Nunito"/>
              <a:ea typeface="Nunito"/>
              <a:cs typeface="Nunito"/>
              <a:sym typeface="Nunito"/>
            </a:endParaRPr>
          </a:p>
          <a:p>
            <a:pPr marL="0" lvl="0" indent="0" algn="l" rtl="0">
              <a:spcBef>
                <a:spcPts val="0"/>
              </a:spcBef>
              <a:spcAft>
                <a:spcPts val="0"/>
              </a:spcAft>
              <a:buNone/>
            </a:pPr>
            <a:r>
              <a:rPr lang="en">
                <a:latin typeface="Nunito"/>
                <a:ea typeface="Nunito"/>
                <a:cs typeface="Nunito"/>
                <a:sym typeface="Nunito"/>
              </a:rPr>
              <a:t>Model trained on masked LFW: 0.90</a:t>
            </a:r>
            <a:endParaRPr>
              <a:latin typeface="Nunito"/>
              <a:ea typeface="Nunito"/>
              <a:cs typeface="Nunito"/>
              <a:sym typeface="Nunito"/>
            </a:endParaRPr>
          </a:p>
          <a:p>
            <a:pPr marL="0" lvl="0" indent="0" algn="l" rtl="0">
              <a:spcBef>
                <a:spcPts val="0"/>
              </a:spcBef>
              <a:spcAft>
                <a:spcPts val="0"/>
              </a:spcAft>
              <a:buNone/>
            </a:pPr>
            <a:endParaRPr>
              <a:latin typeface="Nunito"/>
              <a:ea typeface="Nunito"/>
              <a:cs typeface="Nunito"/>
              <a:sym typeface="Nunito"/>
            </a:endParaRPr>
          </a:p>
        </p:txBody>
      </p:sp>
      <p:sp>
        <p:nvSpPr>
          <p:cNvPr id="528" name="Google Shape;528;p33"/>
          <p:cNvSpPr txBox="1"/>
          <p:nvPr/>
        </p:nvSpPr>
        <p:spPr>
          <a:xfrm>
            <a:off x="6947300" y="1278150"/>
            <a:ext cx="15114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unito"/>
                <a:ea typeface="Nunito"/>
                <a:cs typeface="Nunito"/>
                <a:sym typeface="Nunito"/>
              </a:rPr>
              <a:t>Positive Pair</a:t>
            </a:r>
            <a:endParaRPr>
              <a:latin typeface="Nunito"/>
              <a:ea typeface="Nunito"/>
              <a:cs typeface="Nunito"/>
              <a:sym typeface="Nunito"/>
            </a:endParaRPr>
          </a:p>
        </p:txBody>
      </p:sp>
      <p:sp>
        <p:nvSpPr>
          <p:cNvPr id="529" name="Google Shape;529;p33"/>
          <p:cNvSpPr txBox="1"/>
          <p:nvPr/>
        </p:nvSpPr>
        <p:spPr>
          <a:xfrm>
            <a:off x="1921538" y="1760475"/>
            <a:ext cx="3086100" cy="80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unito"/>
                <a:ea typeface="Nunito"/>
                <a:cs typeface="Nunito"/>
                <a:sym typeface="Nunito"/>
              </a:rPr>
              <a:t>Model trained on RMFRD: 3.44</a:t>
            </a:r>
            <a:endParaRPr>
              <a:latin typeface="Nunito"/>
              <a:ea typeface="Nunito"/>
              <a:cs typeface="Nunito"/>
              <a:sym typeface="Nunito"/>
            </a:endParaRPr>
          </a:p>
          <a:p>
            <a:pPr marL="0" lvl="0" indent="0" algn="l" rtl="0">
              <a:spcBef>
                <a:spcPts val="0"/>
              </a:spcBef>
              <a:spcAft>
                <a:spcPts val="0"/>
              </a:spcAft>
              <a:buNone/>
            </a:pPr>
            <a:r>
              <a:rPr lang="en">
                <a:latin typeface="Nunito"/>
                <a:ea typeface="Nunito"/>
                <a:cs typeface="Nunito"/>
                <a:sym typeface="Nunito"/>
              </a:rPr>
              <a:t>Model trained on masked LFW: 0.60</a:t>
            </a:r>
            <a:endParaRPr>
              <a:latin typeface="Nunito"/>
              <a:ea typeface="Nunito"/>
              <a:cs typeface="Nunito"/>
              <a:sym typeface="Nunito"/>
            </a:endParaRPr>
          </a:p>
          <a:p>
            <a:pPr marL="0" lvl="0" indent="0" algn="l" rtl="0">
              <a:spcBef>
                <a:spcPts val="0"/>
              </a:spcBef>
              <a:spcAft>
                <a:spcPts val="0"/>
              </a:spcAft>
              <a:buNone/>
            </a:pPr>
            <a:r>
              <a:rPr lang="en">
                <a:latin typeface="Nunito"/>
                <a:ea typeface="Nunito"/>
                <a:cs typeface="Nunito"/>
                <a:sym typeface="Nunito"/>
              </a:rPr>
              <a:t>True Negative</a:t>
            </a:r>
            <a:endParaRPr>
              <a:latin typeface="Nunito"/>
              <a:ea typeface="Nunito"/>
              <a:cs typeface="Nunito"/>
              <a:sym typeface="Nunito"/>
            </a:endParaRPr>
          </a:p>
        </p:txBody>
      </p:sp>
      <p:sp>
        <p:nvSpPr>
          <p:cNvPr id="530" name="Google Shape;530;p33"/>
          <p:cNvSpPr txBox="1"/>
          <p:nvPr/>
        </p:nvSpPr>
        <p:spPr>
          <a:xfrm>
            <a:off x="7073950" y="2529725"/>
            <a:ext cx="15114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unito"/>
                <a:ea typeface="Nunito"/>
                <a:cs typeface="Nunito"/>
                <a:sym typeface="Nunito"/>
              </a:rPr>
              <a:t>Positive Pair</a:t>
            </a:r>
            <a:endParaRPr>
              <a:latin typeface="Nunito"/>
              <a:ea typeface="Nunito"/>
              <a:cs typeface="Nunito"/>
              <a:sym typeface="Nuni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4"/>
          <p:cNvSpPr txBox="1">
            <a:spLocks noGrp="1"/>
          </p:cNvSpPr>
          <p:nvPr>
            <p:ph type="ctrTitle"/>
          </p:nvPr>
        </p:nvSpPr>
        <p:spPr>
          <a:xfrm>
            <a:off x="371825" y="287450"/>
            <a:ext cx="2583600" cy="49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t>Web Design</a:t>
            </a:r>
            <a:endParaRPr sz="3000"/>
          </a:p>
        </p:txBody>
      </p:sp>
      <p:pic>
        <p:nvPicPr>
          <p:cNvPr id="536" name="Google Shape;536;p34"/>
          <p:cNvPicPr preferRelativeResize="0"/>
          <p:nvPr/>
        </p:nvPicPr>
        <p:blipFill>
          <a:blip r:embed="rId3">
            <a:alphaModFix/>
          </a:blip>
          <a:stretch>
            <a:fillRect/>
          </a:stretch>
        </p:blipFill>
        <p:spPr>
          <a:xfrm>
            <a:off x="1018250" y="932150"/>
            <a:ext cx="4852077" cy="4211350"/>
          </a:xfrm>
          <a:prstGeom prst="rect">
            <a:avLst/>
          </a:prstGeom>
          <a:noFill/>
          <a:ln>
            <a:noFill/>
          </a:ln>
        </p:spPr>
      </p:pic>
      <p:sp>
        <p:nvSpPr>
          <p:cNvPr id="537" name="Google Shape;537;p34"/>
          <p:cNvSpPr txBox="1"/>
          <p:nvPr/>
        </p:nvSpPr>
        <p:spPr>
          <a:xfrm>
            <a:off x="7071025" y="30950"/>
            <a:ext cx="2010000" cy="2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t>Ziqihong Yue</a:t>
            </a:r>
            <a:endParaRPr sz="1800" b="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35"/>
          <p:cNvSpPr txBox="1">
            <a:spLocks noGrp="1"/>
          </p:cNvSpPr>
          <p:nvPr>
            <p:ph type="ctrTitle"/>
          </p:nvPr>
        </p:nvSpPr>
        <p:spPr>
          <a:xfrm>
            <a:off x="371825" y="287450"/>
            <a:ext cx="2583600" cy="49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t>Summary</a:t>
            </a:r>
            <a:endParaRPr sz="3000"/>
          </a:p>
        </p:txBody>
      </p:sp>
      <p:sp>
        <p:nvSpPr>
          <p:cNvPr id="543" name="Google Shape;543;p35"/>
          <p:cNvSpPr txBox="1"/>
          <p:nvPr/>
        </p:nvSpPr>
        <p:spPr>
          <a:xfrm>
            <a:off x="321450" y="1547075"/>
            <a:ext cx="81975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b="1">
                <a:latin typeface="Nunito"/>
                <a:ea typeface="Nunito"/>
                <a:cs typeface="Nunito"/>
                <a:sym typeface="Nunito"/>
              </a:rPr>
              <a:t>· A deep learning application for face verification with masks</a:t>
            </a:r>
            <a:endParaRPr sz="2400" b="1">
              <a:latin typeface="Nunito"/>
              <a:ea typeface="Nunito"/>
              <a:cs typeface="Nunito"/>
              <a:sym typeface="Nunito"/>
            </a:endParaRPr>
          </a:p>
          <a:p>
            <a:pPr marL="0" lvl="0" indent="0" algn="l" rtl="0">
              <a:spcBef>
                <a:spcPts val="0"/>
              </a:spcBef>
              <a:spcAft>
                <a:spcPts val="0"/>
              </a:spcAft>
              <a:buNone/>
            </a:pPr>
            <a:endParaRPr sz="2400" b="1">
              <a:latin typeface="Nunito"/>
              <a:ea typeface="Nunito"/>
              <a:cs typeface="Nunito"/>
              <a:sym typeface="Nunito"/>
            </a:endParaRPr>
          </a:p>
          <a:p>
            <a:pPr marL="0" lvl="0" indent="0" algn="l" rtl="0">
              <a:spcBef>
                <a:spcPts val="0"/>
              </a:spcBef>
              <a:spcAft>
                <a:spcPts val="0"/>
              </a:spcAft>
              <a:buNone/>
            </a:pPr>
            <a:r>
              <a:rPr lang="en" sz="2400" b="1">
                <a:latin typeface="Nunito"/>
                <a:ea typeface="Nunito"/>
                <a:cs typeface="Nunito"/>
                <a:sym typeface="Nunito"/>
              </a:rPr>
              <a:t>· Three experiments </a:t>
            </a:r>
            <a:endParaRPr sz="2400" b="1">
              <a:latin typeface="Nunito"/>
              <a:ea typeface="Nunito"/>
              <a:cs typeface="Nunito"/>
              <a:sym typeface="Nunito"/>
            </a:endParaRPr>
          </a:p>
          <a:p>
            <a:pPr marL="0" lvl="0" indent="0" algn="l" rtl="0">
              <a:spcBef>
                <a:spcPts val="0"/>
              </a:spcBef>
              <a:spcAft>
                <a:spcPts val="0"/>
              </a:spcAft>
              <a:buNone/>
            </a:pPr>
            <a:endParaRPr sz="2400" b="1">
              <a:latin typeface="Nunito"/>
              <a:ea typeface="Nunito"/>
              <a:cs typeface="Nunito"/>
              <a:sym typeface="Nunito"/>
            </a:endParaRPr>
          </a:p>
          <a:p>
            <a:pPr marL="0" lvl="0" indent="0" algn="l" rtl="0">
              <a:spcBef>
                <a:spcPts val="0"/>
              </a:spcBef>
              <a:spcAft>
                <a:spcPts val="0"/>
              </a:spcAft>
              <a:buNone/>
            </a:pPr>
            <a:r>
              <a:rPr lang="en" sz="2400" b="1">
                <a:latin typeface="Nunito"/>
                <a:ea typeface="Nunito"/>
                <a:cs typeface="Nunito"/>
                <a:sym typeface="Nunito"/>
              </a:rPr>
              <a:t>· Wide application range</a:t>
            </a:r>
            <a:endParaRPr sz="2400" b="1">
              <a:latin typeface="Nunito"/>
              <a:ea typeface="Nunito"/>
              <a:cs typeface="Nunito"/>
              <a:sym typeface="Nunito"/>
            </a:endParaRPr>
          </a:p>
          <a:p>
            <a:pPr marL="0" lvl="0" indent="0" algn="l" rtl="0">
              <a:spcBef>
                <a:spcPts val="0"/>
              </a:spcBef>
              <a:spcAft>
                <a:spcPts val="0"/>
              </a:spcAft>
              <a:buNone/>
            </a:pPr>
            <a:endParaRPr sz="2400" b="1">
              <a:latin typeface="Nunito"/>
              <a:ea typeface="Nunito"/>
              <a:cs typeface="Nunito"/>
              <a:sym typeface="Nunito"/>
            </a:endParaRPr>
          </a:p>
          <a:p>
            <a:pPr marL="0" lvl="0" indent="0" algn="l" rtl="0">
              <a:spcBef>
                <a:spcPts val="0"/>
              </a:spcBef>
              <a:spcAft>
                <a:spcPts val="0"/>
              </a:spcAft>
              <a:buNone/>
            </a:pPr>
            <a:endParaRPr sz="2400" b="1">
              <a:latin typeface="Nunito"/>
              <a:ea typeface="Nunito"/>
              <a:cs typeface="Nunito"/>
              <a:sym typeface="Nunito"/>
            </a:endParaRPr>
          </a:p>
          <a:p>
            <a:pPr marL="0" lvl="0" indent="0" algn="l" rtl="0">
              <a:spcBef>
                <a:spcPts val="0"/>
              </a:spcBef>
              <a:spcAft>
                <a:spcPts val="0"/>
              </a:spcAft>
              <a:buNone/>
            </a:pPr>
            <a:endParaRPr sz="2400" b="1">
              <a:latin typeface="Nunito"/>
              <a:ea typeface="Nunito"/>
              <a:cs typeface="Nunito"/>
              <a:sym typeface="Nunito"/>
            </a:endParaRPr>
          </a:p>
          <a:p>
            <a:pPr marL="0" lvl="0" indent="0" algn="l" rtl="0">
              <a:spcBef>
                <a:spcPts val="0"/>
              </a:spcBef>
              <a:spcAft>
                <a:spcPts val="0"/>
              </a:spcAft>
              <a:buNone/>
            </a:pPr>
            <a:endParaRPr sz="2400" b="1">
              <a:latin typeface="Nunito"/>
              <a:ea typeface="Nunito"/>
              <a:cs typeface="Nunito"/>
              <a:sym typeface="Nunito"/>
            </a:endParaRPr>
          </a:p>
          <a:p>
            <a:pPr marL="0" lvl="0" indent="0" algn="l" rtl="0">
              <a:spcBef>
                <a:spcPts val="0"/>
              </a:spcBef>
              <a:spcAft>
                <a:spcPts val="0"/>
              </a:spcAft>
              <a:buNone/>
            </a:pPr>
            <a:endParaRPr sz="2400" b="1">
              <a:latin typeface="Nunito"/>
              <a:ea typeface="Nunito"/>
              <a:cs typeface="Nunito"/>
              <a:sym typeface="Nunito"/>
            </a:endParaRPr>
          </a:p>
        </p:txBody>
      </p:sp>
      <p:sp>
        <p:nvSpPr>
          <p:cNvPr id="544" name="Google Shape;544;p35"/>
          <p:cNvSpPr txBox="1"/>
          <p:nvPr/>
        </p:nvSpPr>
        <p:spPr>
          <a:xfrm>
            <a:off x="7071025" y="30950"/>
            <a:ext cx="2010000" cy="2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t>Ziqihong Yue</a:t>
            </a:r>
            <a:endParaRPr sz="1800" b="1"/>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36"/>
          <p:cNvSpPr txBox="1">
            <a:spLocks noGrp="1"/>
          </p:cNvSpPr>
          <p:nvPr>
            <p:ph type="ctrTitle"/>
          </p:nvPr>
        </p:nvSpPr>
        <p:spPr>
          <a:xfrm>
            <a:off x="371825" y="287450"/>
            <a:ext cx="2634600" cy="49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t>Future Works</a:t>
            </a:r>
            <a:endParaRPr sz="2400"/>
          </a:p>
        </p:txBody>
      </p:sp>
      <p:sp>
        <p:nvSpPr>
          <p:cNvPr id="550" name="Google Shape;550;p36"/>
          <p:cNvSpPr txBox="1"/>
          <p:nvPr/>
        </p:nvSpPr>
        <p:spPr>
          <a:xfrm>
            <a:off x="999050" y="779750"/>
            <a:ext cx="7693200" cy="2885100"/>
          </a:xfrm>
          <a:prstGeom prst="rect">
            <a:avLst/>
          </a:prstGeom>
          <a:noFill/>
          <a:ln>
            <a:noFill/>
          </a:ln>
        </p:spPr>
        <p:txBody>
          <a:bodyPr spcFirstLastPara="1" wrap="square" lIns="91425" tIns="91425" rIns="91425" bIns="91425" anchor="t" anchorCtr="0">
            <a:noAutofit/>
          </a:bodyPr>
          <a:lstStyle/>
          <a:p>
            <a:pPr marL="457200" lvl="0" indent="-381000" algn="l" rtl="0">
              <a:lnSpc>
                <a:spcPct val="150000"/>
              </a:lnSpc>
              <a:spcBef>
                <a:spcPts val="0"/>
              </a:spcBef>
              <a:spcAft>
                <a:spcPts val="0"/>
              </a:spcAft>
              <a:buSzPts val="2400"/>
              <a:buFont typeface="Nunito"/>
              <a:buAutoNum type="arabicPeriod"/>
            </a:pPr>
            <a:r>
              <a:rPr lang="en" sz="2400" b="1">
                <a:latin typeface="Nunito"/>
                <a:ea typeface="Nunito"/>
                <a:cs typeface="Nunito"/>
                <a:sym typeface="Nunito"/>
              </a:rPr>
              <a:t>Train with other pre-trained models</a:t>
            </a:r>
            <a:endParaRPr sz="2400" b="1">
              <a:latin typeface="Nunito"/>
              <a:ea typeface="Nunito"/>
              <a:cs typeface="Nunito"/>
              <a:sym typeface="Nunito"/>
            </a:endParaRPr>
          </a:p>
          <a:p>
            <a:pPr marL="457200" lvl="0" indent="-381000" algn="l" rtl="0">
              <a:lnSpc>
                <a:spcPct val="150000"/>
              </a:lnSpc>
              <a:spcBef>
                <a:spcPts val="0"/>
              </a:spcBef>
              <a:spcAft>
                <a:spcPts val="0"/>
              </a:spcAft>
              <a:buSzPts val="2400"/>
              <a:buFont typeface="Nunito"/>
              <a:buAutoNum type="arabicPeriod"/>
            </a:pPr>
            <a:r>
              <a:rPr lang="en" sz="2400" b="1">
                <a:latin typeface="Nunito"/>
                <a:ea typeface="Nunito"/>
                <a:cs typeface="Nunito"/>
                <a:sym typeface="Nunito"/>
              </a:rPr>
              <a:t>Ensemble methods using both of Neural networks trained</a:t>
            </a:r>
            <a:endParaRPr sz="2400" b="1">
              <a:latin typeface="Nunito"/>
              <a:ea typeface="Nunito"/>
              <a:cs typeface="Nunito"/>
              <a:sym typeface="Nunito"/>
            </a:endParaRPr>
          </a:p>
          <a:p>
            <a:pPr marL="457200" lvl="0" indent="-381000" algn="l" rtl="0">
              <a:lnSpc>
                <a:spcPct val="150000"/>
              </a:lnSpc>
              <a:spcBef>
                <a:spcPts val="0"/>
              </a:spcBef>
              <a:spcAft>
                <a:spcPts val="0"/>
              </a:spcAft>
              <a:buSzPts val="2400"/>
              <a:buFont typeface="Nunito"/>
              <a:buAutoNum type="arabicPeriod"/>
            </a:pPr>
            <a:r>
              <a:rPr lang="en" sz="2400" b="1">
                <a:latin typeface="Nunito"/>
                <a:ea typeface="Nunito"/>
                <a:cs typeface="Nunito"/>
                <a:sym typeface="Nunito"/>
              </a:rPr>
              <a:t>Actually changing neural network layers</a:t>
            </a:r>
            <a:endParaRPr sz="2400" b="1">
              <a:latin typeface="Nunito"/>
              <a:ea typeface="Nunito"/>
              <a:cs typeface="Nunito"/>
              <a:sym typeface="Nunito"/>
            </a:endParaRPr>
          </a:p>
          <a:p>
            <a:pPr marL="457200" lvl="0" indent="-381000" algn="l" rtl="0">
              <a:lnSpc>
                <a:spcPct val="150000"/>
              </a:lnSpc>
              <a:spcBef>
                <a:spcPts val="0"/>
              </a:spcBef>
              <a:spcAft>
                <a:spcPts val="0"/>
              </a:spcAft>
              <a:buSzPts val="2400"/>
              <a:buFont typeface="Nunito"/>
              <a:buAutoNum type="arabicPeriod"/>
            </a:pPr>
            <a:r>
              <a:rPr lang="en" sz="2400" b="1">
                <a:latin typeface="Nunito"/>
                <a:ea typeface="Nunito"/>
                <a:cs typeface="Nunito"/>
                <a:sym typeface="Nunito"/>
              </a:rPr>
              <a:t>Design models which only recognize “half faces”</a:t>
            </a:r>
            <a:endParaRPr sz="2400" b="1">
              <a:latin typeface="Nunito"/>
              <a:ea typeface="Nunito"/>
              <a:cs typeface="Nunito"/>
              <a:sym typeface="Nunito"/>
            </a:endParaRPr>
          </a:p>
          <a:p>
            <a:pPr marL="457200" lvl="0" indent="-381000" algn="l" rtl="0">
              <a:lnSpc>
                <a:spcPct val="150000"/>
              </a:lnSpc>
              <a:spcBef>
                <a:spcPts val="0"/>
              </a:spcBef>
              <a:spcAft>
                <a:spcPts val="0"/>
              </a:spcAft>
              <a:buSzPts val="2400"/>
              <a:buFont typeface="Nunito"/>
              <a:buAutoNum type="arabicPeriod"/>
            </a:pPr>
            <a:r>
              <a:rPr lang="en" sz="2400" b="1">
                <a:latin typeface="Nunito"/>
                <a:ea typeface="Nunito"/>
                <a:cs typeface="Nunito"/>
                <a:sym typeface="Nunito"/>
              </a:rPr>
              <a:t>Integrate Web UI with the models, will be ready for demo video</a:t>
            </a:r>
            <a:endParaRPr sz="2400" b="1">
              <a:latin typeface="Nunito"/>
              <a:ea typeface="Nunito"/>
              <a:cs typeface="Nunito"/>
              <a:sym typeface="Nunito"/>
            </a:endParaRPr>
          </a:p>
        </p:txBody>
      </p:sp>
      <p:sp>
        <p:nvSpPr>
          <p:cNvPr id="551" name="Google Shape;551;p36"/>
          <p:cNvSpPr txBox="1"/>
          <p:nvPr/>
        </p:nvSpPr>
        <p:spPr>
          <a:xfrm>
            <a:off x="7071025" y="30950"/>
            <a:ext cx="2010000" cy="2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t>Ziqihong Yue</a:t>
            </a:r>
            <a:endParaRPr sz="1800" b="1"/>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37"/>
          <p:cNvSpPr txBox="1">
            <a:spLocks noGrp="1"/>
          </p:cNvSpPr>
          <p:nvPr>
            <p:ph type="title"/>
          </p:nvPr>
        </p:nvSpPr>
        <p:spPr>
          <a:xfrm>
            <a:off x="1388625" y="1091250"/>
            <a:ext cx="6366900" cy="1863300"/>
          </a:xfrm>
          <a:prstGeom prst="rect">
            <a:avLst/>
          </a:prstGeom>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6000"/>
              <a:t>Thank you!</a:t>
            </a:r>
            <a:endParaRPr sz="6000"/>
          </a:p>
          <a:p>
            <a:pPr marL="0" lvl="0" indent="0" algn="ctr" rtl="0">
              <a:spcBef>
                <a:spcPts val="0"/>
              </a:spcBef>
              <a:spcAft>
                <a:spcPts val="0"/>
              </a:spcAft>
              <a:buNone/>
            </a:pPr>
            <a:r>
              <a:rPr lang="en" sz="6000"/>
              <a:t>Q &amp; A</a:t>
            </a:r>
            <a:endParaRPr sz="6000"/>
          </a:p>
        </p:txBody>
      </p:sp>
      <p:sp>
        <p:nvSpPr>
          <p:cNvPr id="557" name="Google Shape;557;p3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15"/>
          <p:cNvSpPr txBox="1">
            <a:spLocks noGrp="1"/>
          </p:cNvSpPr>
          <p:nvPr>
            <p:ph type="title"/>
          </p:nvPr>
        </p:nvSpPr>
        <p:spPr>
          <a:xfrm>
            <a:off x="1355600" y="318750"/>
            <a:ext cx="2076300" cy="99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Our Goals:</a:t>
            </a:r>
            <a:endParaRPr>
              <a:solidFill>
                <a:schemeClr val="lt1"/>
              </a:solidFill>
            </a:endParaRPr>
          </a:p>
        </p:txBody>
      </p:sp>
      <p:sp>
        <p:nvSpPr>
          <p:cNvPr id="298" name="Google Shape;298;p15"/>
          <p:cNvSpPr txBox="1">
            <a:spLocks noGrp="1"/>
          </p:cNvSpPr>
          <p:nvPr>
            <p:ph type="subTitle" idx="4294967295"/>
          </p:nvPr>
        </p:nvSpPr>
        <p:spPr>
          <a:xfrm>
            <a:off x="332800" y="1021800"/>
            <a:ext cx="5015100" cy="3099900"/>
          </a:xfrm>
          <a:prstGeom prst="rect">
            <a:avLst/>
          </a:prstGeom>
        </p:spPr>
        <p:txBody>
          <a:bodyPr spcFirstLastPara="1" wrap="square" lIns="91425" tIns="91425" rIns="91425" bIns="91425" anchor="t" anchorCtr="0">
            <a:noAutofit/>
          </a:bodyPr>
          <a:lstStyle/>
          <a:p>
            <a:pPr marL="457200" lvl="0" indent="-355600" algn="l" rtl="0">
              <a:lnSpc>
                <a:spcPct val="150000"/>
              </a:lnSpc>
              <a:spcBef>
                <a:spcPts val="0"/>
              </a:spcBef>
              <a:spcAft>
                <a:spcPts val="0"/>
              </a:spcAft>
              <a:buClr>
                <a:srgbClr val="EFEFEF"/>
              </a:buClr>
              <a:buSzPts val="2000"/>
              <a:buFont typeface="Arial"/>
              <a:buChar char="●"/>
            </a:pPr>
            <a:r>
              <a:rPr lang="en" sz="2000" b="1">
                <a:solidFill>
                  <a:srgbClr val="EFEFEF"/>
                </a:solidFill>
                <a:latin typeface="Arial"/>
                <a:ea typeface="Arial"/>
                <a:cs typeface="Arial"/>
                <a:sym typeface="Arial"/>
              </a:rPr>
              <a:t>Develop a </a:t>
            </a:r>
            <a:r>
              <a:rPr lang="en" sz="2000" b="1">
                <a:solidFill>
                  <a:srgbClr val="000000"/>
                </a:solidFill>
                <a:latin typeface="Arial"/>
                <a:ea typeface="Arial"/>
                <a:cs typeface="Arial"/>
                <a:sym typeface="Arial"/>
              </a:rPr>
              <a:t>deep learning model</a:t>
            </a:r>
            <a:r>
              <a:rPr lang="en" sz="2000" b="1">
                <a:solidFill>
                  <a:srgbClr val="EFEFEF"/>
                </a:solidFill>
                <a:latin typeface="Arial"/>
                <a:ea typeface="Arial"/>
                <a:cs typeface="Arial"/>
                <a:sym typeface="Arial"/>
              </a:rPr>
              <a:t> that can perform facial verification with masks.</a:t>
            </a:r>
            <a:endParaRPr sz="2000" b="1">
              <a:solidFill>
                <a:srgbClr val="EFEFEF"/>
              </a:solidFill>
              <a:latin typeface="Arial"/>
              <a:ea typeface="Arial"/>
              <a:cs typeface="Arial"/>
              <a:sym typeface="Arial"/>
            </a:endParaRPr>
          </a:p>
          <a:p>
            <a:pPr marL="457200" lvl="0" indent="-355600" algn="l" rtl="0">
              <a:lnSpc>
                <a:spcPct val="150000"/>
              </a:lnSpc>
              <a:spcBef>
                <a:spcPts val="0"/>
              </a:spcBef>
              <a:spcAft>
                <a:spcPts val="0"/>
              </a:spcAft>
              <a:buClr>
                <a:srgbClr val="EFEFEF"/>
              </a:buClr>
              <a:buSzPts val="2000"/>
              <a:buFont typeface="Arial"/>
              <a:buChar char="●"/>
            </a:pPr>
            <a:r>
              <a:rPr lang="en" sz="2000" b="1">
                <a:solidFill>
                  <a:srgbClr val="EFEFEF"/>
                </a:solidFill>
                <a:latin typeface="Arial"/>
                <a:ea typeface="Arial"/>
                <a:cs typeface="Arial"/>
                <a:sym typeface="Arial"/>
              </a:rPr>
              <a:t>This model should be able to have the </a:t>
            </a:r>
            <a:r>
              <a:rPr lang="en" sz="2000" b="1">
                <a:solidFill>
                  <a:srgbClr val="000000"/>
                </a:solidFill>
                <a:latin typeface="Arial"/>
                <a:ea typeface="Arial"/>
                <a:cs typeface="Arial"/>
                <a:sym typeface="Arial"/>
              </a:rPr>
              <a:t>high security level </a:t>
            </a:r>
            <a:r>
              <a:rPr lang="en" sz="2000" b="1">
                <a:solidFill>
                  <a:srgbClr val="EFEFEF"/>
                </a:solidFill>
                <a:latin typeface="Arial"/>
                <a:ea typeface="Arial"/>
                <a:cs typeface="Arial"/>
                <a:sym typeface="Arial"/>
              </a:rPr>
              <a:t>as the general facial verification model.</a:t>
            </a:r>
            <a:endParaRPr sz="2000" b="1">
              <a:solidFill>
                <a:srgbClr val="EFEFEF"/>
              </a:solidFill>
              <a:latin typeface="Arial"/>
              <a:ea typeface="Arial"/>
              <a:cs typeface="Arial"/>
              <a:sym typeface="Arial"/>
            </a:endParaRPr>
          </a:p>
          <a:p>
            <a:pPr marL="457200" lvl="0" indent="-355600" algn="l" rtl="0">
              <a:lnSpc>
                <a:spcPct val="150000"/>
              </a:lnSpc>
              <a:spcBef>
                <a:spcPts val="0"/>
              </a:spcBef>
              <a:spcAft>
                <a:spcPts val="0"/>
              </a:spcAft>
              <a:buClr>
                <a:srgbClr val="EFEFEF"/>
              </a:buClr>
              <a:buSzPts val="2000"/>
              <a:buFont typeface="Arial"/>
              <a:buChar char="●"/>
            </a:pPr>
            <a:r>
              <a:rPr lang="en" sz="2000" b="1">
                <a:solidFill>
                  <a:srgbClr val="EFEFEF"/>
                </a:solidFill>
                <a:latin typeface="Arial"/>
                <a:ea typeface="Arial"/>
                <a:cs typeface="Arial"/>
                <a:sym typeface="Arial"/>
              </a:rPr>
              <a:t>Develop a </a:t>
            </a:r>
            <a:r>
              <a:rPr lang="en" sz="2000" b="1">
                <a:solidFill>
                  <a:srgbClr val="000000"/>
                </a:solidFill>
                <a:latin typeface="Arial"/>
                <a:ea typeface="Arial"/>
                <a:cs typeface="Arial"/>
                <a:sym typeface="Arial"/>
              </a:rPr>
              <a:t>website </a:t>
            </a:r>
            <a:r>
              <a:rPr lang="en" sz="2000" b="1">
                <a:solidFill>
                  <a:srgbClr val="EFEFEF"/>
                </a:solidFill>
                <a:latin typeface="Arial"/>
                <a:ea typeface="Arial"/>
                <a:cs typeface="Arial"/>
                <a:sym typeface="Arial"/>
              </a:rPr>
              <a:t>as a platform to show how our model works</a:t>
            </a:r>
            <a:endParaRPr sz="2000" b="1">
              <a:solidFill>
                <a:srgbClr val="EFEFEF"/>
              </a:solidFill>
              <a:latin typeface="Arial"/>
              <a:ea typeface="Arial"/>
              <a:cs typeface="Arial"/>
              <a:sym typeface="Arial"/>
            </a:endParaRPr>
          </a:p>
        </p:txBody>
      </p:sp>
      <p:pic>
        <p:nvPicPr>
          <p:cNvPr id="299" name="Google Shape;299;p15"/>
          <p:cNvPicPr preferRelativeResize="0"/>
          <p:nvPr/>
        </p:nvPicPr>
        <p:blipFill rotWithShape="1">
          <a:blip r:embed="rId3">
            <a:alphaModFix/>
          </a:blip>
          <a:srcRect b="5285"/>
          <a:stretch/>
        </p:blipFill>
        <p:spPr>
          <a:xfrm>
            <a:off x="6123225" y="554350"/>
            <a:ext cx="2076450" cy="2084075"/>
          </a:xfrm>
          <a:prstGeom prst="rect">
            <a:avLst/>
          </a:prstGeom>
          <a:noFill/>
          <a:ln>
            <a:noFill/>
          </a:ln>
        </p:spPr>
      </p:pic>
      <p:pic>
        <p:nvPicPr>
          <p:cNvPr id="300" name="Google Shape;300;p15"/>
          <p:cNvPicPr preferRelativeResize="0"/>
          <p:nvPr/>
        </p:nvPicPr>
        <p:blipFill>
          <a:blip r:embed="rId4">
            <a:alphaModFix/>
          </a:blip>
          <a:stretch>
            <a:fillRect/>
          </a:stretch>
        </p:blipFill>
        <p:spPr>
          <a:xfrm>
            <a:off x="6119413" y="2917075"/>
            <a:ext cx="2084075" cy="2084075"/>
          </a:xfrm>
          <a:prstGeom prst="rect">
            <a:avLst/>
          </a:prstGeom>
          <a:noFill/>
          <a:ln>
            <a:noFill/>
          </a:ln>
        </p:spPr>
      </p:pic>
      <p:sp>
        <p:nvSpPr>
          <p:cNvPr id="301" name="Google Shape;301;p15"/>
          <p:cNvSpPr txBox="1"/>
          <p:nvPr/>
        </p:nvSpPr>
        <p:spPr>
          <a:xfrm>
            <a:off x="7071025" y="30950"/>
            <a:ext cx="2010000" cy="29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t>Ziqihong Yue</a:t>
            </a:r>
            <a:endParaRPr sz="1800" b="1"/>
          </a:p>
        </p:txBody>
      </p:sp>
      <p:sp>
        <p:nvSpPr>
          <p:cNvPr id="302" name="Google Shape;302;p1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16"/>
          <p:cNvSpPr txBox="1">
            <a:spLocks noGrp="1"/>
          </p:cNvSpPr>
          <p:nvPr>
            <p:ph type="ctrTitle"/>
          </p:nvPr>
        </p:nvSpPr>
        <p:spPr>
          <a:xfrm>
            <a:off x="371825" y="287450"/>
            <a:ext cx="4727700" cy="49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System Architecture</a:t>
            </a:r>
            <a:endParaRPr/>
          </a:p>
        </p:txBody>
      </p:sp>
      <p:sp>
        <p:nvSpPr>
          <p:cNvPr id="308" name="Google Shape;308;p16"/>
          <p:cNvSpPr txBox="1"/>
          <p:nvPr/>
        </p:nvSpPr>
        <p:spPr>
          <a:xfrm>
            <a:off x="808450" y="2450925"/>
            <a:ext cx="1225500" cy="34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Nunito"/>
              <a:ea typeface="Nunito"/>
              <a:cs typeface="Nunito"/>
              <a:sym typeface="Nunito"/>
            </a:endParaRPr>
          </a:p>
        </p:txBody>
      </p:sp>
      <p:pic>
        <p:nvPicPr>
          <p:cNvPr id="309" name="Google Shape;309;p16"/>
          <p:cNvPicPr preferRelativeResize="0"/>
          <p:nvPr/>
        </p:nvPicPr>
        <p:blipFill>
          <a:blip r:embed="rId3">
            <a:alphaModFix/>
          </a:blip>
          <a:stretch>
            <a:fillRect/>
          </a:stretch>
        </p:blipFill>
        <p:spPr>
          <a:xfrm>
            <a:off x="922449" y="948300"/>
            <a:ext cx="6438325" cy="3902850"/>
          </a:xfrm>
          <a:prstGeom prst="rect">
            <a:avLst/>
          </a:prstGeom>
          <a:noFill/>
          <a:ln>
            <a:noFill/>
          </a:ln>
        </p:spPr>
      </p:pic>
      <p:sp>
        <p:nvSpPr>
          <p:cNvPr id="310" name="Google Shape;310;p16"/>
          <p:cNvSpPr txBox="1"/>
          <p:nvPr/>
        </p:nvSpPr>
        <p:spPr>
          <a:xfrm>
            <a:off x="7754950" y="152775"/>
            <a:ext cx="1901400" cy="49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t>Siying</a:t>
            </a:r>
            <a:endParaRPr sz="1800" b="1"/>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17"/>
          <p:cNvSpPr txBox="1">
            <a:spLocks noGrp="1"/>
          </p:cNvSpPr>
          <p:nvPr>
            <p:ph type="title"/>
          </p:nvPr>
        </p:nvSpPr>
        <p:spPr>
          <a:xfrm>
            <a:off x="-1155475" y="198725"/>
            <a:ext cx="6366900" cy="186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MTCNN: Face Detection</a:t>
            </a:r>
            <a:endParaRPr sz="2400"/>
          </a:p>
        </p:txBody>
      </p:sp>
      <p:pic>
        <p:nvPicPr>
          <p:cNvPr id="316" name="Google Shape;316;p17"/>
          <p:cNvPicPr preferRelativeResize="0"/>
          <p:nvPr/>
        </p:nvPicPr>
        <p:blipFill>
          <a:blip r:embed="rId3">
            <a:alphaModFix/>
          </a:blip>
          <a:stretch>
            <a:fillRect/>
          </a:stretch>
        </p:blipFill>
        <p:spPr>
          <a:xfrm>
            <a:off x="280375" y="1423888"/>
            <a:ext cx="3759699" cy="2114831"/>
          </a:xfrm>
          <a:prstGeom prst="rect">
            <a:avLst/>
          </a:prstGeom>
          <a:noFill/>
          <a:ln>
            <a:noFill/>
          </a:ln>
        </p:spPr>
      </p:pic>
      <p:sp>
        <p:nvSpPr>
          <p:cNvPr id="317" name="Google Shape;317;p17"/>
          <p:cNvSpPr txBox="1"/>
          <p:nvPr/>
        </p:nvSpPr>
        <p:spPr>
          <a:xfrm>
            <a:off x="0" y="4296200"/>
            <a:ext cx="4547400" cy="632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FaceNet: A Unified Embedding for Face Recognition and Clustering.</a:t>
            </a:r>
            <a:endParaRPr sz="1200"/>
          </a:p>
          <a:p>
            <a:pPr marL="0" lvl="0" indent="0" algn="l" rtl="0">
              <a:spcBef>
                <a:spcPts val="0"/>
              </a:spcBef>
              <a:spcAft>
                <a:spcPts val="0"/>
              </a:spcAft>
              <a:buNone/>
            </a:pPr>
            <a:r>
              <a:rPr lang="en" sz="1200"/>
              <a:t>https://arsfutura.com/magazine/face-recognition-with-facenet-and-mtcnn/</a:t>
            </a:r>
            <a:endParaRPr sz="1200"/>
          </a:p>
        </p:txBody>
      </p:sp>
      <p:sp>
        <p:nvSpPr>
          <p:cNvPr id="318" name="Google Shape;318;p17"/>
          <p:cNvSpPr txBox="1">
            <a:spLocks noGrp="1"/>
          </p:cNvSpPr>
          <p:nvPr>
            <p:ph type="ctrTitle" idx="4294967295"/>
          </p:nvPr>
        </p:nvSpPr>
        <p:spPr>
          <a:xfrm>
            <a:off x="5332325" y="564900"/>
            <a:ext cx="3759600" cy="492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1"/>
                </a:solidFill>
              </a:rPr>
              <a:t>FaceNet Embeddings</a:t>
            </a:r>
            <a:endParaRPr sz="2400">
              <a:solidFill>
                <a:schemeClr val="lt1"/>
              </a:solidFill>
            </a:endParaRPr>
          </a:p>
        </p:txBody>
      </p:sp>
      <p:pic>
        <p:nvPicPr>
          <p:cNvPr id="319" name="Google Shape;319;p17"/>
          <p:cNvPicPr preferRelativeResize="0"/>
          <p:nvPr/>
        </p:nvPicPr>
        <p:blipFill>
          <a:blip r:embed="rId4">
            <a:alphaModFix/>
          </a:blip>
          <a:stretch>
            <a:fillRect/>
          </a:stretch>
        </p:blipFill>
        <p:spPr>
          <a:xfrm>
            <a:off x="4547263" y="2412550"/>
            <a:ext cx="4353125" cy="2309575"/>
          </a:xfrm>
          <a:prstGeom prst="rect">
            <a:avLst/>
          </a:prstGeom>
          <a:noFill/>
          <a:ln>
            <a:noFill/>
          </a:ln>
        </p:spPr>
      </p:pic>
      <p:pic>
        <p:nvPicPr>
          <p:cNvPr id="320" name="Google Shape;320;p17"/>
          <p:cNvPicPr preferRelativeResize="0"/>
          <p:nvPr/>
        </p:nvPicPr>
        <p:blipFill>
          <a:blip r:embed="rId5">
            <a:alphaModFix/>
          </a:blip>
          <a:stretch>
            <a:fillRect/>
          </a:stretch>
        </p:blipFill>
        <p:spPr>
          <a:xfrm>
            <a:off x="4731484" y="1292522"/>
            <a:ext cx="3984699" cy="884700"/>
          </a:xfrm>
          <a:prstGeom prst="rect">
            <a:avLst/>
          </a:prstGeom>
          <a:noFill/>
          <a:ln>
            <a:noFill/>
          </a:ln>
        </p:spPr>
      </p:pic>
      <p:sp>
        <p:nvSpPr>
          <p:cNvPr id="321" name="Google Shape;321;p17"/>
          <p:cNvSpPr/>
          <p:nvPr/>
        </p:nvSpPr>
        <p:spPr>
          <a:xfrm>
            <a:off x="5211425" y="4378625"/>
            <a:ext cx="120900" cy="145200"/>
          </a:xfrm>
          <a:prstGeom prst="ellipse">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7"/>
          <p:cNvSpPr/>
          <p:nvPr/>
        </p:nvSpPr>
        <p:spPr>
          <a:xfrm>
            <a:off x="5211425" y="3113775"/>
            <a:ext cx="120900" cy="145200"/>
          </a:xfrm>
          <a:prstGeom prst="ellipse">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7"/>
          <p:cNvSpPr/>
          <p:nvPr/>
        </p:nvSpPr>
        <p:spPr>
          <a:xfrm>
            <a:off x="5211425" y="3746200"/>
            <a:ext cx="120900" cy="145200"/>
          </a:xfrm>
          <a:prstGeom prst="ellipse">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7"/>
          <p:cNvSpPr/>
          <p:nvPr/>
        </p:nvSpPr>
        <p:spPr>
          <a:xfrm>
            <a:off x="5211425" y="2645300"/>
            <a:ext cx="120900" cy="145200"/>
          </a:xfrm>
          <a:prstGeom prst="ellipse">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7"/>
          <p:cNvSpPr txBox="1"/>
          <p:nvPr/>
        </p:nvSpPr>
        <p:spPr>
          <a:xfrm>
            <a:off x="7754950" y="152775"/>
            <a:ext cx="1901400" cy="49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t>Siying</a:t>
            </a:r>
            <a:endParaRPr sz="1800" b="1"/>
          </a:p>
        </p:txBody>
      </p:sp>
      <p:sp>
        <p:nvSpPr>
          <p:cNvPr id="326" name="Google Shape;326;p1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18"/>
          <p:cNvSpPr txBox="1">
            <a:spLocks noGrp="1"/>
          </p:cNvSpPr>
          <p:nvPr>
            <p:ph type="title"/>
          </p:nvPr>
        </p:nvSpPr>
        <p:spPr>
          <a:xfrm>
            <a:off x="-516200" y="-170800"/>
            <a:ext cx="6235500" cy="88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600"/>
              <a:t>Facenet Deep Architecture</a:t>
            </a:r>
            <a:endParaRPr sz="2600"/>
          </a:p>
        </p:txBody>
      </p:sp>
      <p:sp>
        <p:nvSpPr>
          <p:cNvPr id="332" name="Google Shape;332;p18"/>
          <p:cNvSpPr txBox="1">
            <a:spLocks noGrp="1"/>
          </p:cNvSpPr>
          <p:nvPr>
            <p:ph type="title"/>
          </p:nvPr>
        </p:nvSpPr>
        <p:spPr>
          <a:xfrm>
            <a:off x="4904150" y="715388"/>
            <a:ext cx="4095600" cy="46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FFD966"/>
                </a:solidFill>
              </a:rPr>
              <a:t>NN2</a:t>
            </a:r>
            <a:endParaRPr sz="2400">
              <a:solidFill>
                <a:srgbClr val="FFD966"/>
              </a:solidFill>
            </a:endParaRPr>
          </a:p>
          <a:p>
            <a:pPr marL="0" lvl="0" indent="0" algn="ctr" rtl="0">
              <a:spcBef>
                <a:spcPts val="0"/>
              </a:spcBef>
              <a:spcAft>
                <a:spcPts val="0"/>
              </a:spcAft>
              <a:buNone/>
            </a:pPr>
            <a:r>
              <a:rPr lang="en" sz="1800">
                <a:solidFill>
                  <a:srgbClr val="FFD966"/>
                </a:solidFill>
              </a:rPr>
              <a:t>GoogLeNet style Inception model</a:t>
            </a:r>
            <a:endParaRPr sz="1800">
              <a:solidFill>
                <a:srgbClr val="FFD966"/>
              </a:solidFill>
            </a:endParaRPr>
          </a:p>
          <a:p>
            <a:pPr marL="0" lvl="0" indent="0" algn="ctr" rtl="0">
              <a:spcBef>
                <a:spcPts val="0"/>
              </a:spcBef>
              <a:spcAft>
                <a:spcPts val="0"/>
              </a:spcAft>
              <a:buNone/>
            </a:pPr>
            <a:endParaRPr sz="2400">
              <a:solidFill>
                <a:srgbClr val="FFD966"/>
              </a:solidFill>
            </a:endParaRPr>
          </a:p>
        </p:txBody>
      </p:sp>
      <p:sp>
        <p:nvSpPr>
          <p:cNvPr id="333" name="Google Shape;333;p18"/>
          <p:cNvSpPr txBox="1">
            <a:spLocks noGrp="1"/>
          </p:cNvSpPr>
          <p:nvPr>
            <p:ph type="title"/>
          </p:nvPr>
        </p:nvSpPr>
        <p:spPr>
          <a:xfrm>
            <a:off x="-108725" y="534613"/>
            <a:ext cx="4095600" cy="460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FFD966"/>
                </a:solidFill>
              </a:rPr>
              <a:t>NN1</a:t>
            </a:r>
            <a:endParaRPr sz="2400">
              <a:solidFill>
                <a:srgbClr val="FFD966"/>
              </a:solidFill>
            </a:endParaRPr>
          </a:p>
          <a:p>
            <a:pPr marL="0" lvl="0" indent="0" algn="ctr" rtl="0">
              <a:spcBef>
                <a:spcPts val="0"/>
              </a:spcBef>
              <a:spcAft>
                <a:spcPts val="0"/>
              </a:spcAft>
              <a:buNone/>
            </a:pPr>
            <a:r>
              <a:rPr lang="en" sz="1800">
                <a:solidFill>
                  <a:srgbClr val="FFD966"/>
                </a:solidFill>
              </a:rPr>
              <a:t>Zeiler&amp;Fergus based model</a:t>
            </a:r>
            <a:endParaRPr sz="1800">
              <a:solidFill>
                <a:srgbClr val="FFD966"/>
              </a:solidFill>
            </a:endParaRPr>
          </a:p>
        </p:txBody>
      </p:sp>
      <p:sp>
        <p:nvSpPr>
          <p:cNvPr id="334" name="Google Shape;334;p18"/>
          <p:cNvSpPr txBox="1"/>
          <p:nvPr/>
        </p:nvSpPr>
        <p:spPr>
          <a:xfrm>
            <a:off x="7754950" y="152775"/>
            <a:ext cx="1901400" cy="49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t>Siying</a:t>
            </a:r>
            <a:endParaRPr sz="1800" b="1"/>
          </a:p>
        </p:txBody>
      </p:sp>
      <p:sp>
        <p:nvSpPr>
          <p:cNvPr id="335" name="Google Shape;335;p1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a:t>
            </a:fld>
            <a:endParaRPr/>
          </a:p>
        </p:txBody>
      </p:sp>
      <p:pic>
        <p:nvPicPr>
          <p:cNvPr id="336" name="Google Shape;336;p18"/>
          <p:cNvPicPr preferRelativeResize="0"/>
          <p:nvPr/>
        </p:nvPicPr>
        <p:blipFill>
          <a:blip r:embed="rId3">
            <a:alphaModFix/>
          </a:blip>
          <a:stretch>
            <a:fillRect/>
          </a:stretch>
        </p:blipFill>
        <p:spPr>
          <a:xfrm>
            <a:off x="325950" y="1103744"/>
            <a:ext cx="3424276" cy="3840031"/>
          </a:xfrm>
          <a:prstGeom prst="rect">
            <a:avLst/>
          </a:prstGeom>
          <a:noFill/>
          <a:ln>
            <a:noFill/>
          </a:ln>
        </p:spPr>
      </p:pic>
      <p:sp>
        <p:nvSpPr>
          <p:cNvPr id="337" name="Google Shape;337;p18"/>
          <p:cNvSpPr txBox="1"/>
          <p:nvPr/>
        </p:nvSpPr>
        <p:spPr>
          <a:xfrm>
            <a:off x="114900" y="4831650"/>
            <a:ext cx="7176300" cy="49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FaceNet: A Unified Embedding for Face Recognition and Clustering.</a:t>
            </a:r>
            <a:endParaRPr sz="1200"/>
          </a:p>
        </p:txBody>
      </p:sp>
      <p:pic>
        <p:nvPicPr>
          <p:cNvPr id="338" name="Google Shape;338;p18"/>
          <p:cNvPicPr preferRelativeResize="0"/>
          <p:nvPr/>
        </p:nvPicPr>
        <p:blipFill rotWithShape="1">
          <a:blip r:embed="rId4">
            <a:alphaModFix/>
          </a:blip>
          <a:srcRect t="48073"/>
          <a:stretch/>
        </p:blipFill>
        <p:spPr>
          <a:xfrm>
            <a:off x="4072375" y="1543466"/>
            <a:ext cx="4927375" cy="2910835"/>
          </a:xfrm>
          <a:prstGeom prst="rect">
            <a:avLst/>
          </a:prstGeom>
          <a:noFill/>
          <a:ln>
            <a:noFill/>
          </a:ln>
        </p:spPr>
      </p:pic>
      <p:sp>
        <p:nvSpPr>
          <p:cNvPr id="339" name="Google Shape;339;p18"/>
          <p:cNvSpPr txBox="1"/>
          <p:nvPr/>
        </p:nvSpPr>
        <p:spPr>
          <a:xfrm>
            <a:off x="5066450" y="4614875"/>
            <a:ext cx="3771000" cy="51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t>https://medium.com/analytics-vidhya/inception-network-and-its-derivatives-e31b14388bf9</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19"/>
          <p:cNvSpPr txBox="1">
            <a:spLocks noGrp="1"/>
          </p:cNvSpPr>
          <p:nvPr>
            <p:ph type="title"/>
          </p:nvPr>
        </p:nvSpPr>
        <p:spPr>
          <a:xfrm>
            <a:off x="406875" y="71450"/>
            <a:ext cx="4047900" cy="46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t>Datasets:</a:t>
            </a:r>
            <a:endParaRPr sz="3000"/>
          </a:p>
        </p:txBody>
      </p:sp>
      <p:pic>
        <p:nvPicPr>
          <p:cNvPr id="345" name="Google Shape;345;p19"/>
          <p:cNvPicPr preferRelativeResize="0"/>
          <p:nvPr/>
        </p:nvPicPr>
        <p:blipFill>
          <a:blip r:embed="rId3">
            <a:alphaModFix/>
          </a:blip>
          <a:stretch>
            <a:fillRect/>
          </a:stretch>
        </p:blipFill>
        <p:spPr>
          <a:xfrm>
            <a:off x="532975" y="1428998"/>
            <a:ext cx="2793000" cy="3307925"/>
          </a:xfrm>
          <a:prstGeom prst="rect">
            <a:avLst/>
          </a:prstGeom>
          <a:noFill/>
          <a:ln>
            <a:noFill/>
          </a:ln>
        </p:spPr>
      </p:pic>
      <p:sp>
        <p:nvSpPr>
          <p:cNvPr id="346" name="Google Shape;346;p19"/>
          <p:cNvSpPr txBox="1">
            <a:spLocks noGrp="1"/>
          </p:cNvSpPr>
          <p:nvPr>
            <p:ph type="title"/>
          </p:nvPr>
        </p:nvSpPr>
        <p:spPr>
          <a:xfrm>
            <a:off x="114875" y="801675"/>
            <a:ext cx="4095600" cy="46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rgbClr val="FFD966"/>
                </a:solidFill>
              </a:rPr>
              <a:t>LFW (Labeled Faces in the Wild)</a:t>
            </a:r>
            <a:endParaRPr sz="2000">
              <a:solidFill>
                <a:srgbClr val="FFD966"/>
              </a:solidFill>
            </a:endParaRPr>
          </a:p>
        </p:txBody>
      </p:sp>
      <p:sp>
        <p:nvSpPr>
          <p:cNvPr id="347" name="Google Shape;347;p19"/>
          <p:cNvSpPr txBox="1"/>
          <p:nvPr/>
        </p:nvSpPr>
        <p:spPr>
          <a:xfrm>
            <a:off x="429475" y="4736925"/>
            <a:ext cx="3000000" cy="23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http://vis-www.cs.umass.edu/lfw/</a:t>
            </a:r>
            <a:endParaRPr/>
          </a:p>
        </p:txBody>
      </p:sp>
      <p:sp>
        <p:nvSpPr>
          <p:cNvPr id="348" name="Google Shape;348;p19"/>
          <p:cNvSpPr txBox="1">
            <a:spLocks noGrp="1"/>
          </p:cNvSpPr>
          <p:nvPr>
            <p:ph type="title"/>
          </p:nvPr>
        </p:nvSpPr>
        <p:spPr>
          <a:xfrm>
            <a:off x="5096100" y="531638"/>
            <a:ext cx="4047900" cy="46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rgbClr val="FFD966"/>
                </a:solidFill>
              </a:rPr>
              <a:t>Real World Masked Face Recognition Dataset (RMFRD)</a:t>
            </a:r>
            <a:endParaRPr sz="2000">
              <a:solidFill>
                <a:srgbClr val="FFD966"/>
              </a:solidFill>
            </a:endParaRPr>
          </a:p>
        </p:txBody>
      </p:sp>
      <p:sp>
        <p:nvSpPr>
          <p:cNvPr id="349" name="Google Shape;349;p19"/>
          <p:cNvSpPr txBox="1"/>
          <p:nvPr/>
        </p:nvSpPr>
        <p:spPr>
          <a:xfrm>
            <a:off x="5179800" y="4588425"/>
            <a:ext cx="3880500" cy="38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https://www.kaggle.com/muhammeddalkran/masked-facerecognition</a:t>
            </a:r>
            <a:endParaRPr/>
          </a:p>
        </p:txBody>
      </p:sp>
      <p:pic>
        <p:nvPicPr>
          <p:cNvPr id="350" name="Google Shape;350;p19"/>
          <p:cNvPicPr preferRelativeResize="0"/>
          <p:nvPr/>
        </p:nvPicPr>
        <p:blipFill>
          <a:blip r:embed="rId4">
            <a:alphaModFix/>
          </a:blip>
          <a:stretch>
            <a:fillRect/>
          </a:stretch>
        </p:blipFill>
        <p:spPr>
          <a:xfrm>
            <a:off x="5179800" y="1429000"/>
            <a:ext cx="1296800" cy="1296800"/>
          </a:xfrm>
          <a:prstGeom prst="rect">
            <a:avLst/>
          </a:prstGeom>
          <a:noFill/>
          <a:ln>
            <a:noFill/>
          </a:ln>
        </p:spPr>
      </p:pic>
      <p:pic>
        <p:nvPicPr>
          <p:cNvPr id="351" name="Google Shape;351;p19"/>
          <p:cNvPicPr preferRelativeResize="0"/>
          <p:nvPr/>
        </p:nvPicPr>
        <p:blipFill>
          <a:blip r:embed="rId5">
            <a:alphaModFix/>
          </a:blip>
          <a:stretch>
            <a:fillRect/>
          </a:stretch>
        </p:blipFill>
        <p:spPr>
          <a:xfrm>
            <a:off x="6868825" y="1429000"/>
            <a:ext cx="1296800" cy="1296800"/>
          </a:xfrm>
          <a:prstGeom prst="rect">
            <a:avLst/>
          </a:prstGeom>
          <a:noFill/>
          <a:ln>
            <a:noFill/>
          </a:ln>
        </p:spPr>
      </p:pic>
      <p:pic>
        <p:nvPicPr>
          <p:cNvPr id="352" name="Google Shape;352;p19"/>
          <p:cNvPicPr preferRelativeResize="0"/>
          <p:nvPr/>
        </p:nvPicPr>
        <p:blipFill>
          <a:blip r:embed="rId6">
            <a:alphaModFix/>
          </a:blip>
          <a:stretch>
            <a:fillRect/>
          </a:stretch>
        </p:blipFill>
        <p:spPr>
          <a:xfrm>
            <a:off x="5179800" y="3032099"/>
            <a:ext cx="1387000" cy="1387025"/>
          </a:xfrm>
          <a:prstGeom prst="rect">
            <a:avLst/>
          </a:prstGeom>
          <a:noFill/>
          <a:ln>
            <a:noFill/>
          </a:ln>
        </p:spPr>
      </p:pic>
      <p:pic>
        <p:nvPicPr>
          <p:cNvPr id="353" name="Google Shape;353;p19"/>
          <p:cNvPicPr preferRelativeResize="0"/>
          <p:nvPr/>
        </p:nvPicPr>
        <p:blipFill>
          <a:blip r:embed="rId7">
            <a:alphaModFix/>
          </a:blip>
          <a:stretch>
            <a:fillRect/>
          </a:stretch>
        </p:blipFill>
        <p:spPr>
          <a:xfrm>
            <a:off x="6858775" y="3067163"/>
            <a:ext cx="1316900" cy="1316900"/>
          </a:xfrm>
          <a:prstGeom prst="rect">
            <a:avLst/>
          </a:prstGeom>
          <a:noFill/>
          <a:ln>
            <a:noFill/>
          </a:ln>
        </p:spPr>
      </p:pic>
      <p:sp>
        <p:nvSpPr>
          <p:cNvPr id="354" name="Google Shape;354;p19"/>
          <p:cNvSpPr txBox="1"/>
          <p:nvPr/>
        </p:nvSpPr>
        <p:spPr>
          <a:xfrm>
            <a:off x="5179800" y="1045900"/>
            <a:ext cx="3000000" cy="38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AFDB_face_dataset</a:t>
            </a:r>
            <a:endParaRPr b="1"/>
          </a:p>
        </p:txBody>
      </p:sp>
      <p:sp>
        <p:nvSpPr>
          <p:cNvPr id="355" name="Google Shape;355;p19"/>
          <p:cNvSpPr txBox="1"/>
          <p:nvPr/>
        </p:nvSpPr>
        <p:spPr>
          <a:xfrm>
            <a:off x="5096100" y="2725800"/>
            <a:ext cx="3000000" cy="38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AFDB_masked_face_dataset</a:t>
            </a:r>
            <a:endParaRPr b="1"/>
          </a:p>
        </p:txBody>
      </p:sp>
      <p:sp>
        <p:nvSpPr>
          <p:cNvPr id="356" name="Google Shape;356;p19"/>
          <p:cNvSpPr txBox="1"/>
          <p:nvPr/>
        </p:nvSpPr>
        <p:spPr>
          <a:xfrm>
            <a:off x="7754950" y="152775"/>
            <a:ext cx="1901400" cy="49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t>Siying</a:t>
            </a:r>
            <a:endParaRPr sz="1800" b="1"/>
          </a:p>
        </p:txBody>
      </p:sp>
      <p:sp>
        <p:nvSpPr>
          <p:cNvPr id="357" name="Google Shape;357;p1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20"/>
          <p:cNvSpPr txBox="1">
            <a:spLocks noGrp="1"/>
          </p:cNvSpPr>
          <p:nvPr>
            <p:ph type="title"/>
          </p:nvPr>
        </p:nvSpPr>
        <p:spPr>
          <a:xfrm>
            <a:off x="406875" y="71450"/>
            <a:ext cx="4047900" cy="46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t>Synthetic dataset:</a:t>
            </a:r>
            <a:endParaRPr sz="3000"/>
          </a:p>
        </p:txBody>
      </p:sp>
      <p:sp>
        <p:nvSpPr>
          <p:cNvPr id="363" name="Google Shape;363;p20"/>
          <p:cNvSpPr txBox="1">
            <a:spLocks noGrp="1"/>
          </p:cNvSpPr>
          <p:nvPr>
            <p:ph type="title"/>
          </p:nvPr>
        </p:nvSpPr>
        <p:spPr>
          <a:xfrm>
            <a:off x="4784475" y="71450"/>
            <a:ext cx="4095600" cy="46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FFD966"/>
                </a:solidFill>
              </a:rPr>
              <a:t>MaskTheFace</a:t>
            </a:r>
            <a:endParaRPr sz="2400">
              <a:solidFill>
                <a:srgbClr val="FFD966"/>
              </a:solidFill>
            </a:endParaRPr>
          </a:p>
        </p:txBody>
      </p:sp>
      <p:sp>
        <p:nvSpPr>
          <p:cNvPr id="364" name="Google Shape;364;p20"/>
          <p:cNvSpPr txBox="1"/>
          <p:nvPr/>
        </p:nvSpPr>
        <p:spPr>
          <a:xfrm>
            <a:off x="77175" y="4720700"/>
            <a:ext cx="4707300" cy="46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https://github.com/aqeelanwar/MaskTheFace</a:t>
            </a:r>
            <a:endParaRPr/>
          </a:p>
        </p:txBody>
      </p:sp>
      <p:pic>
        <p:nvPicPr>
          <p:cNvPr id="365" name="Google Shape;365;p20"/>
          <p:cNvPicPr preferRelativeResize="0"/>
          <p:nvPr/>
        </p:nvPicPr>
        <p:blipFill>
          <a:blip r:embed="rId3">
            <a:alphaModFix/>
          </a:blip>
          <a:stretch>
            <a:fillRect/>
          </a:stretch>
        </p:blipFill>
        <p:spPr>
          <a:xfrm>
            <a:off x="137850" y="1068050"/>
            <a:ext cx="6485326" cy="3652650"/>
          </a:xfrm>
          <a:prstGeom prst="rect">
            <a:avLst/>
          </a:prstGeom>
          <a:noFill/>
          <a:ln>
            <a:noFill/>
          </a:ln>
        </p:spPr>
      </p:pic>
      <p:sp>
        <p:nvSpPr>
          <p:cNvPr id="366" name="Google Shape;366;p20"/>
          <p:cNvSpPr txBox="1"/>
          <p:nvPr/>
        </p:nvSpPr>
        <p:spPr>
          <a:xfrm>
            <a:off x="77175" y="609775"/>
            <a:ext cx="87399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CE5CD"/>
                </a:solidFill>
              </a:rPr>
              <a:t>python mask_the_face.py --path &lt;path-to-file-or-dir&gt; --mask_type random --verbose --write_original_image</a:t>
            </a:r>
            <a:endParaRPr>
              <a:solidFill>
                <a:srgbClr val="FCE5CD"/>
              </a:solidFill>
            </a:endParaRPr>
          </a:p>
        </p:txBody>
      </p:sp>
      <p:sp>
        <p:nvSpPr>
          <p:cNvPr id="367" name="Google Shape;367;p20"/>
          <p:cNvSpPr txBox="1"/>
          <p:nvPr/>
        </p:nvSpPr>
        <p:spPr>
          <a:xfrm>
            <a:off x="7754950" y="152775"/>
            <a:ext cx="1901400" cy="49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t>Siying</a:t>
            </a:r>
            <a:endParaRPr sz="1800" b="1"/>
          </a:p>
        </p:txBody>
      </p:sp>
      <p:sp>
        <p:nvSpPr>
          <p:cNvPr id="368" name="Google Shape;368;p2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5"/>
                                        </p:tgtEl>
                                        <p:attrNameLst>
                                          <p:attrName>style.visibility</p:attrName>
                                        </p:attrNameLst>
                                      </p:cBhvr>
                                      <p:to>
                                        <p:strVal val="visible"/>
                                      </p:to>
                                    </p:set>
                                    <p:animEffect transition="in" filter="fade">
                                      <p:cBhvr>
                                        <p:cTn id="7" dur="1000"/>
                                        <p:tgtEl>
                                          <p:spTgt spid="36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365"/>
                                        </p:tgtEl>
                                      </p:cBhvr>
                                    </p:animEffect>
                                    <p:set>
                                      <p:cBhvr>
                                        <p:cTn id="12" dur="1" fill="hold">
                                          <p:stCondLst>
                                            <p:cond delay="1000"/>
                                          </p:stCondLst>
                                        </p:cTn>
                                        <p:tgtEl>
                                          <p:spTgt spid="36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21"/>
          <p:cNvSpPr txBox="1">
            <a:spLocks noGrp="1"/>
          </p:cNvSpPr>
          <p:nvPr>
            <p:ph type="title"/>
          </p:nvPr>
        </p:nvSpPr>
        <p:spPr>
          <a:xfrm>
            <a:off x="406875" y="71450"/>
            <a:ext cx="4047900" cy="46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000"/>
              <a:t>Synthetic dataset:</a:t>
            </a:r>
            <a:endParaRPr sz="3000"/>
          </a:p>
        </p:txBody>
      </p:sp>
      <p:sp>
        <p:nvSpPr>
          <p:cNvPr id="374" name="Google Shape;374;p21"/>
          <p:cNvSpPr txBox="1">
            <a:spLocks noGrp="1"/>
          </p:cNvSpPr>
          <p:nvPr>
            <p:ph type="title"/>
          </p:nvPr>
        </p:nvSpPr>
        <p:spPr>
          <a:xfrm>
            <a:off x="562375" y="607850"/>
            <a:ext cx="8233800" cy="460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FFD966"/>
                </a:solidFill>
              </a:rPr>
              <a:t>MaskTheFace                                             masked-LFW                                                 </a:t>
            </a:r>
            <a:endParaRPr sz="2400">
              <a:solidFill>
                <a:srgbClr val="FFD966"/>
              </a:solidFill>
            </a:endParaRPr>
          </a:p>
        </p:txBody>
      </p:sp>
      <p:sp>
        <p:nvSpPr>
          <p:cNvPr id="375" name="Google Shape;375;p21"/>
          <p:cNvSpPr txBox="1"/>
          <p:nvPr/>
        </p:nvSpPr>
        <p:spPr>
          <a:xfrm>
            <a:off x="77175" y="4630475"/>
            <a:ext cx="4707300" cy="46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https://github.com/aqeelanwar/MaskTheFace</a:t>
            </a:r>
            <a:endParaRPr/>
          </a:p>
        </p:txBody>
      </p:sp>
      <p:pic>
        <p:nvPicPr>
          <p:cNvPr id="376" name="Google Shape;376;p21"/>
          <p:cNvPicPr preferRelativeResize="0"/>
          <p:nvPr/>
        </p:nvPicPr>
        <p:blipFill>
          <a:blip r:embed="rId3">
            <a:alphaModFix/>
          </a:blip>
          <a:stretch>
            <a:fillRect/>
          </a:stretch>
        </p:blipFill>
        <p:spPr>
          <a:xfrm>
            <a:off x="152400" y="1235700"/>
            <a:ext cx="5756877" cy="3242376"/>
          </a:xfrm>
          <a:prstGeom prst="rect">
            <a:avLst/>
          </a:prstGeom>
          <a:noFill/>
          <a:ln>
            <a:noFill/>
          </a:ln>
        </p:spPr>
      </p:pic>
      <p:pic>
        <p:nvPicPr>
          <p:cNvPr id="377" name="Google Shape;377;p21"/>
          <p:cNvPicPr preferRelativeResize="0"/>
          <p:nvPr/>
        </p:nvPicPr>
        <p:blipFill>
          <a:blip r:embed="rId4">
            <a:alphaModFix/>
          </a:blip>
          <a:stretch>
            <a:fillRect/>
          </a:stretch>
        </p:blipFill>
        <p:spPr>
          <a:xfrm>
            <a:off x="5637475" y="1381175"/>
            <a:ext cx="3400425" cy="2667000"/>
          </a:xfrm>
          <a:prstGeom prst="rect">
            <a:avLst/>
          </a:prstGeom>
          <a:noFill/>
          <a:ln>
            <a:noFill/>
          </a:ln>
        </p:spPr>
      </p:pic>
      <p:sp>
        <p:nvSpPr>
          <p:cNvPr id="378" name="Google Shape;378;p21"/>
          <p:cNvSpPr txBox="1"/>
          <p:nvPr/>
        </p:nvSpPr>
        <p:spPr>
          <a:xfrm>
            <a:off x="7754950" y="152775"/>
            <a:ext cx="1901400" cy="49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t>Siying</a:t>
            </a:r>
            <a:endParaRPr sz="1800" b="1"/>
          </a:p>
        </p:txBody>
      </p:sp>
      <p:sp>
        <p:nvSpPr>
          <p:cNvPr id="379" name="Google Shape;379;p2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6"/>
                                        </p:tgtEl>
                                        <p:attrNameLst>
                                          <p:attrName>style.visibility</p:attrName>
                                        </p:attrNameLst>
                                      </p:cBhvr>
                                      <p:to>
                                        <p:strVal val="visible"/>
                                      </p:to>
                                    </p:set>
                                    <p:animEffect transition="in" filter="fade">
                                      <p:cBhvr>
                                        <p:cTn id="7" dur="1000"/>
                                        <p:tgtEl>
                                          <p:spTgt spid="37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1000"/>
                                        <p:tgtEl>
                                          <p:spTgt spid="376"/>
                                        </p:tgtEl>
                                      </p:cBhvr>
                                    </p:animEffect>
                                    <p:set>
                                      <p:cBhvr>
                                        <p:cTn id="12" dur="1" fill="hold">
                                          <p:stCondLst>
                                            <p:cond delay="1000"/>
                                          </p:stCondLst>
                                        </p:cTn>
                                        <p:tgtEl>
                                          <p:spTgt spid="3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1608</Words>
  <Application>Microsoft Office PowerPoint</Application>
  <PresentationFormat>On-screen Show (16:9)</PresentationFormat>
  <Paragraphs>225</Paragraphs>
  <Slides>25</Slides>
  <Notes>25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Nunito</vt:lpstr>
      <vt:lpstr>Maven Pro</vt:lpstr>
      <vt:lpstr>Arial</vt:lpstr>
      <vt:lpstr>Verdana</vt:lpstr>
      <vt:lpstr>Momentum</vt:lpstr>
      <vt:lpstr>PowerPoint Presentation</vt:lpstr>
      <vt:lpstr>Motivation</vt:lpstr>
      <vt:lpstr>Our Goals:</vt:lpstr>
      <vt:lpstr>System Architecture</vt:lpstr>
      <vt:lpstr>MTCNN: Face Detection</vt:lpstr>
      <vt:lpstr>Facenet Deep Architecture</vt:lpstr>
      <vt:lpstr>Datasets:</vt:lpstr>
      <vt:lpstr>Synthetic dataset:</vt:lpstr>
      <vt:lpstr>Synthetic dataset:</vt:lpstr>
      <vt:lpstr>Training Process - Preprocessing</vt:lpstr>
      <vt:lpstr>Training Process - Triplet Loss</vt:lpstr>
      <vt:lpstr>Training Process - Training</vt:lpstr>
      <vt:lpstr>Training - Model with masked LFW</vt:lpstr>
      <vt:lpstr>Training - Model with RWMRFD</vt:lpstr>
      <vt:lpstr>Results- What we are concerned about</vt:lpstr>
      <vt:lpstr>Results - Baseline</vt:lpstr>
      <vt:lpstr>Results - Baseline</vt:lpstr>
      <vt:lpstr>Baseline cases:</vt:lpstr>
      <vt:lpstr>Results</vt:lpstr>
      <vt:lpstr>Results</vt:lpstr>
      <vt:lpstr>Model Improvements for both models </vt:lpstr>
      <vt:lpstr>Web Design</vt:lpstr>
      <vt:lpstr>Summary</vt:lpstr>
      <vt:lpstr>Future Works</vt:lpstr>
      <vt:lpstr>Thank you! 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Siying Cen</cp:lastModifiedBy>
  <cp:revision>3</cp:revision>
  <dcterms:modified xsi:type="dcterms:W3CDTF">2020-11-23T18:43:37Z</dcterms:modified>
</cp:coreProperties>
</file>